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3"/>
  </p:notesMasterIdLst>
  <p:handoutMasterIdLst>
    <p:handoutMasterId r:id="rId34"/>
  </p:handoutMasterIdLst>
  <p:sldIdLst>
    <p:sldId id="321" r:id="rId2"/>
    <p:sldId id="371" r:id="rId3"/>
    <p:sldId id="429" r:id="rId4"/>
    <p:sldId id="433" r:id="rId5"/>
    <p:sldId id="384" r:id="rId6"/>
    <p:sldId id="424" r:id="rId7"/>
    <p:sldId id="416" r:id="rId8"/>
    <p:sldId id="392" r:id="rId9"/>
    <p:sldId id="393" r:id="rId10"/>
    <p:sldId id="394" r:id="rId11"/>
    <p:sldId id="396" r:id="rId12"/>
    <p:sldId id="419" r:id="rId13"/>
    <p:sldId id="420" r:id="rId14"/>
    <p:sldId id="421" r:id="rId15"/>
    <p:sldId id="422" r:id="rId16"/>
    <p:sldId id="413" r:id="rId17"/>
    <p:sldId id="414" r:id="rId18"/>
    <p:sldId id="415" r:id="rId19"/>
    <p:sldId id="385" r:id="rId20"/>
    <p:sldId id="423" r:id="rId21"/>
    <p:sldId id="425" r:id="rId22"/>
    <p:sldId id="386" r:id="rId23"/>
    <p:sldId id="387" r:id="rId24"/>
    <p:sldId id="395" r:id="rId25"/>
    <p:sldId id="417" r:id="rId26"/>
    <p:sldId id="427" r:id="rId27"/>
    <p:sldId id="426" r:id="rId28"/>
    <p:sldId id="428" r:id="rId29"/>
    <p:sldId id="418" r:id="rId30"/>
    <p:sldId id="380" r:id="rId31"/>
    <p:sldId id="374" r:id="rId32"/>
  </p:sldIdLst>
  <p:sldSz cx="12192000" cy="6858000"/>
  <p:notesSz cx="6858000" cy="97742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000" kern="1200">
        <a:solidFill>
          <a:srgbClr val="2973BD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rgbClr val="2973BD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rgbClr val="2973BD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rgbClr val="2973BD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rgbClr val="2973BD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000" kern="1200">
        <a:solidFill>
          <a:srgbClr val="2973BD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000" kern="1200">
        <a:solidFill>
          <a:srgbClr val="2973BD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000" kern="1200">
        <a:solidFill>
          <a:srgbClr val="2973BD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000" kern="1200">
        <a:solidFill>
          <a:srgbClr val="2973BD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4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00FF"/>
    <a:srgbClr val="FF3300"/>
    <a:srgbClr val="006600"/>
    <a:srgbClr val="CC3300"/>
    <a:srgbClr val="669900"/>
    <a:srgbClr val="009900"/>
    <a:srgbClr val="CCE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4" autoAdjust="0"/>
  </p:normalViewPr>
  <p:slideViewPr>
    <p:cSldViewPr snapToGrid="0">
      <p:cViewPr varScale="1">
        <p:scale>
          <a:sx n="72" d="100"/>
          <a:sy n="72" d="100"/>
        </p:scale>
        <p:origin x="42" y="225"/>
      </p:cViewPr>
      <p:guideLst>
        <p:guide orient="horz" pos="2141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5288"/>
            <a:ext cx="29718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85288"/>
            <a:ext cx="29718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98CAB25-5A6D-4536-9CB0-B90F3EE1F02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0283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1450" y="733425"/>
            <a:ext cx="6515100" cy="3665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3438"/>
            <a:ext cx="5029200" cy="43973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5288"/>
            <a:ext cx="29718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85288"/>
            <a:ext cx="2971800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586F192-B3A4-4E3A-A3F8-6F53732F00ED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0020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71450" y="733425"/>
            <a:ext cx="6515100" cy="3665538"/>
          </a:xfrm>
          <a:ln/>
        </p:spPr>
      </p:sp>
      <p:sp>
        <p:nvSpPr>
          <p:cNvPr id="19458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945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68A5576-8D33-4EBD-9554-3FABC23DC2E9}" type="slidenum">
              <a:rPr lang="de-DE" smtClean="0">
                <a:solidFill>
                  <a:srgbClr val="000000"/>
                </a:solidFill>
                <a:cs typeface="Arial" charset="0"/>
              </a:rPr>
              <a:pPr/>
              <a:t>1</a:t>
            </a:fld>
            <a:endParaRPr lang="de-DE" dirty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6F192-B3A4-4E3A-A3F8-6F53732F00ED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6887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0E3EA-DA27-6E62-CBE9-EA181C85A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DA4B29E-E3B0-47F1-679B-CFFDB6F0D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810888F-CA14-B8C4-1D7F-CE4ED8AE0B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de-DE" dirty="0"/>
              <a:t>Zeile: 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a </a:t>
            </a:r>
            <a:r>
              <a:rPr lang="de-DE" dirty="0" err="1"/>
              <a:t>project</a:t>
            </a:r>
            <a:r>
              <a:rPr lang="de-DE" dirty="0"/>
              <a:t> </a:t>
            </a: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analyze</a:t>
            </a:r>
            <a:r>
              <a:rPr lang="de-DE" dirty="0"/>
              <a:t> and </a:t>
            </a:r>
            <a:r>
              <a:rPr lang="de-DE" dirty="0" err="1"/>
              <a:t>evaluate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TB </a:t>
            </a:r>
            <a:r>
              <a:rPr lang="de-DE" dirty="0" err="1"/>
              <a:t>effects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several</a:t>
            </a:r>
            <a:r>
              <a:rPr lang="de-DE" dirty="0"/>
              <a:t> SC </a:t>
            </a:r>
            <a:r>
              <a:rPr lang="de-DE" dirty="0" err="1"/>
              <a:t>warheads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armor</a:t>
            </a:r>
            <a:r>
              <a:rPr lang="de-DE" dirty="0"/>
              <a:t> </a:t>
            </a:r>
            <a:r>
              <a:rPr lang="de-DE" dirty="0" err="1"/>
              <a:t>systems</a:t>
            </a:r>
            <a:r>
              <a:rPr lang="de-DE" dirty="0"/>
              <a:t>. As </a:t>
            </a:r>
            <a:r>
              <a:rPr lang="de-DE" dirty="0" err="1"/>
              <a:t>examples</a:t>
            </a:r>
            <a:r>
              <a:rPr lang="de-DE" dirty="0"/>
              <a:t>, </a:t>
            </a:r>
            <a:r>
              <a:rPr lang="de-DE" dirty="0" err="1"/>
              <a:t>warheads</a:t>
            </a:r>
            <a:r>
              <a:rPr lang="de-DE" dirty="0"/>
              <a:t> </a:t>
            </a:r>
            <a:r>
              <a:rPr lang="de-DE" dirty="0" err="1"/>
              <a:t>were</a:t>
            </a:r>
            <a:r>
              <a:rPr lang="de-DE" dirty="0"/>
              <a:t> Tandem </a:t>
            </a:r>
            <a:r>
              <a:rPr lang="de-DE" dirty="0" err="1"/>
              <a:t>Shaped</a:t>
            </a:r>
            <a:r>
              <a:rPr lang="de-DE" dirty="0"/>
              <a:t> </a:t>
            </a:r>
            <a:r>
              <a:rPr lang="de-DE" dirty="0" err="1"/>
              <a:t>Charges</a:t>
            </a:r>
            <a:r>
              <a:rPr lang="de-DE" dirty="0"/>
              <a:t> and </a:t>
            </a:r>
            <a:r>
              <a:rPr lang="de-DE" dirty="0" err="1"/>
              <a:t>armor</a:t>
            </a:r>
            <a:r>
              <a:rPr lang="de-DE" dirty="0"/>
              <a:t> </a:t>
            </a:r>
            <a:r>
              <a:rPr lang="de-DE" dirty="0" err="1"/>
              <a:t>systems</a:t>
            </a:r>
            <a:r>
              <a:rPr lang="de-DE" dirty="0"/>
              <a:t> </a:t>
            </a:r>
            <a:r>
              <a:rPr lang="de-DE" dirty="0" err="1"/>
              <a:t>consists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complex</a:t>
            </a:r>
            <a:r>
              <a:rPr lang="de-DE" dirty="0"/>
              <a:t> ERA and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armor</a:t>
            </a:r>
            <a:r>
              <a:rPr lang="de-DE" dirty="0"/>
              <a:t>. </a:t>
            </a:r>
          </a:p>
          <a:p>
            <a:pPr marL="228600" indent="-228600">
              <a:buAutoNum type="arabicPeriod"/>
            </a:pPr>
            <a:r>
              <a:rPr lang="de-DE" dirty="0"/>
              <a:t>Zeile: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challenge</a:t>
            </a:r>
            <a:r>
              <a:rPr lang="de-DE" dirty="0"/>
              <a:t> was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combine</a:t>
            </a:r>
            <a:r>
              <a:rPr lang="de-DE" dirty="0"/>
              <a:t> </a:t>
            </a:r>
            <a:r>
              <a:rPr lang="de-DE" dirty="0" err="1"/>
              <a:t>available</a:t>
            </a:r>
            <a:r>
              <a:rPr lang="de-DE" dirty="0"/>
              <a:t> </a:t>
            </a:r>
            <a:r>
              <a:rPr lang="de-DE" dirty="0" err="1"/>
              <a:t>models</a:t>
            </a:r>
            <a:r>
              <a:rPr lang="de-DE" dirty="0"/>
              <a:t>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already</a:t>
            </a:r>
            <a:r>
              <a:rPr lang="de-DE" dirty="0"/>
              <a:t> </a:t>
            </a:r>
            <a:r>
              <a:rPr lang="de-DE" dirty="0" err="1"/>
              <a:t>developed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past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complete</a:t>
            </a:r>
            <a:r>
              <a:rPr lang="de-DE" dirty="0"/>
              <a:t> </a:t>
            </a:r>
            <a:r>
              <a:rPr lang="de-DE" dirty="0" err="1"/>
              <a:t>software</a:t>
            </a:r>
            <a:r>
              <a:rPr lang="de-DE" dirty="0"/>
              <a:t> </a:t>
            </a:r>
            <a:r>
              <a:rPr lang="de-DE" dirty="0" err="1"/>
              <a:t>program</a:t>
            </a:r>
            <a:r>
              <a:rPr lang="de-DE" dirty="0"/>
              <a:t>. </a:t>
            </a:r>
          </a:p>
          <a:p>
            <a:pPr marL="228600" indent="-228600">
              <a:buAutoNum type="arabicPeriod"/>
            </a:pPr>
            <a:r>
              <a:rPr lang="de-DE" dirty="0"/>
              <a:t>The </a:t>
            </a:r>
            <a:r>
              <a:rPr lang="de-DE" dirty="0" err="1"/>
              <a:t>physical</a:t>
            </a:r>
            <a:r>
              <a:rPr lang="de-DE" dirty="0"/>
              <a:t> </a:t>
            </a:r>
            <a:r>
              <a:rPr lang="de-DE" dirty="0" err="1"/>
              <a:t>process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considered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program</a:t>
            </a:r>
            <a:r>
              <a:rPr lang="de-DE" dirty="0"/>
              <a:t> </a:t>
            </a:r>
            <a:r>
              <a:rPr lang="de-DE" dirty="0" err="1"/>
              <a:t>are</a:t>
            </a:r>
            <a:endParaRPr lang="de-DE" dirty="0"/>
          </a:p>
          <a:p>
            <a:pPr marL="685800" lvl="1" indent="-228600">
              <a:buAutoNum type="arabicPeriod"/>
            </a:pPr>
            <a:r>
              <a:rPr lang="de-DE" dirty="0" err="1"/>
              <a:t>Threat</a:t>
            </a:r>
            <a:r>
              <a:rPr lang="de-DE" dirty="0"/>
              <a:t> vorlesen</a:t>
            </a:r>
          </a:p>
          <a:p>
            <a:pPr marL="685800" lvl="1" indent="-228600">
              <a:buAutoNum type="arabicPeriod"/>
            </a:pPr>
            <a:r>
              <a:rPr lang="de-DE" dirty="0"/>
              <a:t>Terminal </a:t>
            </a:r>
            <a:r>
              <a:rPr lang="de-DE" dirty="0" err="1"/>
              <a:t>ballistics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SC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main</a:t>
            </a:r>
            <a:r>
              <a:rPr lang="de-DE" dirty="0"/>
              <a:t> </a:t>
            </a:r>
            <a:r>
              <a:rPr lang="de-DE" dirty="0" err="1"/>
              <a:t>armor</a:t>
            </a:r>
            <a:r>
              <a:rPr lang="de-DE" dirty="0"/>
              <a:t> vorlesen</a:t>
            </a:r>
          </a:p>
          <a:p>
            <a:pPr marL="685800" lvl="1" indent="-228600">
              <a:buAutoNum type="arabicPeriod"/>
            </a:pPr>
            <a:r>
              <a:rPr lang="de-DE" dirty="0"/>
              <a:t>Terminal </a:t>
            </a:r>
            <a:r>
              <a:rPr lang="de-DE" dirty="0" err="1"/>
              <a:t>ballistics</a:t>
            </a:r>
            <a:r>
              <a:rPr lang="de-DE" dirty="0"/>
              <a:t>  </a:t>
            </a:r>
            <a:r>
              <a:rPr lang="de-DE" dirty="0" err="1"/>
              <a:t>with</a:t>
            </a:r>
            <a:r>
              <a:rPr lang="de-DE" dirty="0"/>
              <a:t> ERA</a:t>
            </a:r>
          </a:p>
          <a:p>
            <a:pPr marL="685800" lvl="1" indent="-228600">
              <a:buAutoNum type="arabicPeriod"/>
            </a:pPr>
            <a:r>
              <a:rPr lang="de-DE" dirty="0"/>
              <a:t>Behind </a:t>
            </a:r>
            <a:r>
              <a:rPr lang="de-DE" dirty="0" err="1"/>
              <a:t>armor</a:t>
            </a:r>
            <a:r>
              <a:rPr lang="de-DE" dirty="0"/>
              <a:t> </a:t>
            </a:r>
            <a:r>
              <a:rPr lang="de-DE" dirty="0" err="1"/>
              <a:t>debris</a:t>
            </a:r>
            <a:r>
              <a:rPr lang="de-DE" dirty="0"/>
              <a:t> vorlesen</a:t>
            </a:r>
          </a:p>
          <a:p>
            <a:pPr marL="685800" lvl="1" indent="-228600">
              <a:buAutoNum type="arabicPeriod"/>
            </a:pPr>
            <a:endParaRPr lang="de-DE" dirty="0"/>
          </a:p>
          <a:p>
            <a:pPr marL="228600" lvl="0" indent="-228600">
              <a:buAutoNum type="arabicPeriod"/>
            </a:pPr>
            <a:r>
              <a:rPr lang="en-US" dirty="0"/>
              <a:t>The four points are directly the outline of my </a:t>
            </a:r>
            <a:r>
              <a:rPr lang="en-US" dirty="0" err="1"/>
              <a:t>üresentation</a:t>
            </a:r>
            <a:endParaRPr lang="en-US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BB2D0D-4DC9-E467-7A89-3CE547C18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86F192-B3A4-4E3A-A3F8-6F53732F00ED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656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71450" y="733425"/>
            <a:ext cx="6515100" cy="36655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86F192-B3A4-4E3A-A3F8-6F53732F00ED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4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1C8676FF-4CFF-FDA4-5997-6718141FC086}"/>
              </a:ext>
            </a:extLst>
          </p:cNvPr>
          <p:cNvSpPr txBox="1">
            <a:spLocks/>
          </p:cNvSpPr>
          <p:nvPr userDrawn="1"/>
        </p:nvSpPr>
        <p:spPr>
          <a:xfrm>
            <a:off x="11184567" y="366900"/>
            <a:ext cx="768085" cy="39780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fld id="{94E51C99-5D6C-4C10-A06B-666B402E15B2}" type="slidenum">
              <a:rPr lang="en-US" sz="2000" b="1" smtClean="0">
                <a:solidFill>
                  <a:srgbClr val="009999"/>
                </a:solidFill>
              </a:rPr>
              <a:pPr algn="r"/>
              <a:t>‹Nr.›</a:t>
            </a:fld>
            <a:endParaRPr lang="en-US" sz="2000" b="1" dirty="0">
              <a:solidFill>
                <a:srgbClr val="009999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381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4400" y="1219200"/>
            <a:ext cx="10363200" cy="4876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295400" y="6248401"/>
            <a:ext cx="2540000" cy="422275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fld id="{7E8DAC8D-3C7F-4800-B17B-FBB502EE89D8}" type="datetime1">
              <a:rPr lang="en-US" altLang="en-US"/>
              <a:pPr>
                <a:defRPr/>
              </a:pPr>
              <a:t>12/5/2025</a:t>
            </a:fld>
            <a:endParaRPr lang="en-GB" alt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4470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r>
              <a:rPr lang="de-DE" altLang="en-US" dirty="0"/>
              <a:t>- </a:t>
            </a:r>
            <a:fld id="{C83CD1AE-7536-439C-8ED6-CDDCAAADAAC5}" type="slidenum">
              <a:rPr lang="en-GB" altLang="en-US"/>
              <a:pPr>
                <a:defRPr/>
              </a:pPr>
              <a:t>‹Nr.›</a:t>
            </a:fld>
            <a:r>
              <a:rPr lang="de-DE" altLang="en-US" dirty="0"/>
              <a:t> -</a:t>
            </a:r>
            <a:endParaRPr lang="en-GB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85236A3-CB38-4232-BEEC-AFB77FE467C5}"/>
              </a:ext>
            </a:extLst>
          </p:cNvPr>
          <p:cNvSpPr txBox="1"/>
          <p:nvPr userDrawn="1"/>
        </p:nvSpPr>
        <p:spPr>
          <a:xfrm>
            <a:off x="349773" y="6481608"/>
            <a:ext cx="34777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>
                <a:solidFill>
                  <a:schemeClr val="tx1"/>
                </a:solidFill>
              </a:rPr>
              <a:t>© NUMERICS GmbH</a:t>
            </a:r>
            <a:endParaRPr lang="de-DE" sz="1100" dirty="0">
              <a:solidFill>
                <a:srgbClr val="009999"/>
              </a:solidFill>
            </a:endParaRPr>
          </a:p>
        </p:txBody>
      </p:sp>
      <p:sp>
        <p:nvSpPr>
          <p:cNvPr id="8" name="Line 7">
            <a:extLst>
              <a:ext uri="{FF2B5EF4-FFF2-40B4-BE49-F238E27FC236}">
                <a16:creationId xmlns:a16="http://schemas.microsoft.com/office/drawing/2014/main" id="{788D8699-DAC7-48FE-81C4-DC40B3F3B60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311151" y="6384926"/>
            <a:ext cx="11755967" cy="22225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 sz="180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BD6B17C7-3AAF-448B-8136-F7BC71B56C98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1142133" y="209550"/>
            <a:ext cx="0" cy="6581775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 sz="1800">
              <a:solidFill>
                <a:srgbClr val="000000"/>
              </a:solidFill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00F21FF-9736-4AF6-8EDA-F16562EC7F25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9691987" y="6036294"/>
            <a:ext cx="2270625" cy="583875"/>
            <a:chOff x="2994" y="2592"/>
            <a:chExt cx="1239" cy="35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71C1D36-7C18-4AF2-B2C3-71A33B85E3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94" y="2592"/>
              <a:ext cx="1239" cy="355"/>
            </a:xfrm>
            <a:prstGeom prst="rect">
              <a:avLst/>
            </a:prstGeom>
            <a:solidFill>
              <a:schemeClr val="bg1"/>
            </a:solidFill>
            <a:ln w="2857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 sz="1800">
                <a:solidFill>
                  <a:srgbClr val="000000"/>
                </a:solidFill>
              </a:endParaRPr>
            </a:p>
          </p:txBody>
        </p:sp>
        <p:pic>
          <p:nvPicPr>
            <p:cNvPr id="12" name="Picture 13" descr="logo2">
              <a:extLst>
                <a:ext uri="{FF2B5EF4-FFF2-40B4-BE49-F238E27FC236}">
                  <a16:creationId xmlns:a16="http://schemas.microsoft.com/office/drawing/2014/main" id="{86A31881-B025-4CA7-B579-9E0A884DA01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051" y="2676"/>
              <a:ext cx="1120" cy="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Foliennummernplatzhalter 4">
            <a:extLst>
              <a:ext uri="{FF2B5EF4-FFF2-40B4-BE49-F238E27FC236}">
                <a16:creationId xmlns:a16="http://schemas.microsoft.com/office/drawing/2014/main" id="{8B12E993-4694-CCA1-493B-60284D80D477}"/>
              </a:ext>
            </a:extLst>
          </p:cNvPr>
          <p:cNvSpPr txBox="1">
            <a:spLocks/>
          </p:cNvSpPr>
          <p:nvPr userDrawn="1"/>
        </p:nvSpPr>
        <p:spPr>
          <a:xfrm>
            <a:off x="11184567" y="366900"/>
            <a:ext cx="768085" cy="39780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fld id="{94E51C99-5D6C-4C10-A06B-666B402E15B2}" type="slidenum">
              <a:rPr lang="en-US" sz="2000" b="1" smtClean="0">
                <a:solidFill>
                  <a:srgbClr val="009999"/>
                </a:solidFill>
              </a:rPr>
              <a:pPr algn="r"/>
              <a:t>‹Nr.›</a:t>
            </a:fld>
            <a:endParaRPr lang="en-US" sz="2000" b="1" dirty="0">
              <a:solidFill>
                <a:srgbClr val="00999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4" r:id="rId3"/>
    <p:sldLayoutId id="2147483683" r:id="rId4"/>
    <p:sldLayoutId id="2147483682" r:id="rId5"/>
    <p:sldLayoutId id="2147483681" r:id="rId6"/>
    <p:sldLayoutId id="2147483680" r:id="rId7"/>
    <p:sldLayoutId id="2147483679" r:id="rId8"/>
    <p:sldLayoutId id="2147483678" r:id="rId9"/>
    <p:sldLayoutId id="2147483677" r:id="rId10"/>
    <p:sldLayoutId id="2147483676" r:id="rId11"/>
    <p:sldLayoutId id="214748368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7" Type="http://schemas.openxmlformats.org/officeDocument/2006/relationships/image" Target="../media/image40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7" Type="http://schemas.openxmlformats.org/officeDocument/2006/relationships/image" Target="../media/image40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49.w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emf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gif"/><Relationship Id="rId4" Type="http://schemas.openxmlformats.org/officeDocument/2006/relationships/image" Target="../media/image67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gif"/><Relationship Id="rId7" Type="http://schemas.openxmlformats.org/officeDocument/2006/relationships/image" Target="../media/image23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ilitärfahrzeug, Waffe, Gefechtsfahrzeug, Selbstfahrlafette enthält.&#10;&#10;KI-generierte Inhalte können fehlerhaft sein.">
            <a:extLst>
              <a:ext uri="{FF2B5EF4-FFF2-40B4-BE49-F238E27FC236}">
                <a16:creationId xmlns:a16="http://schemas.microsoft.com/office/drawing/2014/main" id="{FB5A3DE7-80AD-3BB4-D5DC-440C116334E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188" y="2634201"/>
            <a:ext cx="8489959" cy="380920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450EA99-1FF2-4416-9497-05A6917F054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07" b="48158"/>
          <a:stretch/>
        </p:blipFill>
        <p:spPr>
          <a:xfrm>
            <a:off x="0" y="-58992"/>
            <a:ext cx="12192000" cy="289645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131C9A6-2EE7-4236-ACDB-63F550781C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389" y="156960"/>
            <a:ext cx="2877216" cy="585080"/>
          </a:xfrm>
          <a:prstGeom prst="rect">
            <a:avLst/>
          </a:prstGeom>
        </p:spPr>
      </p:pic>
      <p:sp>
        <p:nvSpPr>
          <p:cNvPr id="12" name="Rectangle 4">
            <a:extLst>
              <a:ext uri="{FF2B5EF4-FFF2-40B4-BE49-F238E27FC236}">
                <a16:creationId xmlns:a16="http://schemas.microsoft.com/office/drawing/2014/main" id="{33BFF754-4054-414C-9E59-A30D8A4409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5222" y="112677"/>
            <a:ext cx="7848600" cy="108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</a:rPr>
              <a:t>Uniquely Specialized in </a:t>
            </a:r>
          </a:p>
          <a:p>
            <a:pPr>
              <a:defRPr/>
            </a:pPr>
            <a:r>
              <a:rPr lang="en-US" sz="2000" b="1" dirty="0">
                <a:solidFill>
                  <a:schemeClr val="bg1"/>
                </a:solidFill>
              </a:rPr>
              <a:t>Simulation Software and Engineering Services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90F99C7-0B0D-485F-A4E2-7C37C411A5F1}"/>
              </a:ext>
            </a:extLst>
          </p:cNvPr>
          <p:cNvSpPr/>
          <p:nvPr/>
        </p:nvSpPr>
        <p:spPr>
          <a:xfrm>
            <a:off x="0" y="1960775"/>
            <a:ext cx="12192000" cy="114844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9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612000" y="2248976"/>
            <a:ext cx="5143561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4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MAP-SC</a:t>
            </a:r>
          </a:p>
          <a:p>
            <a:pPr>
              <a:defRPr/>
            </a:pPr>
            <a:endParaRPr lang="en-US" altLang="de-DE" sz="2400" b="1" dirty="0">
              <a:solidFill>
                <a:srgbClr val="009999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>
              <a:defRPr/>
            </a:pPr>
            <a:r>
              <a:rPr lang="en-US" altLang="de-DE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Modular Analysis Package</a:t>
            </a:r>
          </a:p>
          <a:p>
            <a:pPr>
              <a:defRPr/>
            </a:pPr>
            <a:r>
              <a:rPr lang="en-US" altLang="de-DE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for </a:t>
            </a:r>
          </a:p>
          <a:p>
            <a:pPr>
              <a:defRPr/>
            </a:pPr>
            <a:r>
              <a:rPr lang="en-US" altLang="de-DE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Shaped Charge Analysis</a:t>
            </a:r>
            <a:endParaRPr lang="en-US" altLang="de-DE" sz="2000" dirty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84BDAAB-8A77-4BEC-90E6-F0194702758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3756" y="2248976"/>
            <a:ext cx="1329532" cy="13295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3" name="Picture 3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639" y="4258959"/>
            <a:ext cx="1403201" cy="87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Ellipse 12"/>
          <p:cNvSpPr/>
          <p:nvPr/>
        </p:nvSpPr>
        <p:spPr>
          <a:xfrm>
            <a:off x="4878879" y="4414578"/>
            <a:ext cx="1863593" cy="93106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09999"/>
                </a:solidFill>
              </a:rPr>
              <a:t>Analyzer</a:t>
            </a:r>
          </a:p>
        </p:txBody>
      </p:sp>
      <p:cxnSp>
        <p:nvCxnSpPr>
          <p:cNvPr id="27" name="Gerade Verbindung mit Pfeil 26"/>
          <p:cNvCxnSpPr>
            <a:cxnSpLocks/>
          </p:cNvCxnSpPr>
          <p:nvPr/>
        </p:nvCxnSpPr>
        <p:spPr>
          <a:xfrm flipH="1">
            <a:off x="4123638" y="4880111"/>
            <a:ext cx="692611" cy="0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mit Pfeil 28"/>
          <p:cNvCxnSpPr>
            <a:cxnSpLocks/>
          </p:cNvCxnSpPr>
          <p:nvPr/>
        </p:nvCxnSpPr>
        <p:spPr>
          <a:xfrm>
            <a:off x="6805104" y="4880111"/>
            <a:ext cx="692609" cy="0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/>
          <p:nvPr/>
        </p:nvCxnSpPr>
        <p:spPr>
          <a:xfrm>
            <a:off x="5817558" y="3943880"/>
            <a:ext cx="5181" cy="387490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feld 74"/>
          <p:cNvSpPr txBox="1"/>
          <p:nvPr/>
        </p:nvSpPr>
        <p:spPr>
          <a:xfrm>
            <a:off x="4777826" y="1911353"/>
            <a:ext cx="2138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penetration algorithms</a:t>
            </a:r>
          </a:p>
        </p:txBody>
      </p:sp>
      <p:sp>
        <p:nvSpPr>
          <p:cNvPr id="141" name="Rechteck 140"/>
          <p:cNvSpPr/>
          <p:nvPr/>
        </p:nvSpPr>
        <p:spPr>
          <a:xfrm>
            <a:off x="7837079" y="5226468"/>
            <a:ext cx="21854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Monte Carlo analyses module</a:t>
            </a:r>
          </a:p>
        </p:txBody>
      </p:sp>
      <p:sp>
        <p:nvSpPr>
          <p:cNvPr id="145" name="Rechteck 144"/>
          <p:cNvSpPr/>
          <p:nvPr/>
        </p:nvSpPr>
        <p:spPr>
          <a:xfrm>
            <a:off x="2080838" y="3446805"/>
            <a:ext cx="1850138" cy="359785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rgbClr val="0099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9999"/>
                </a:solidFill>
              </a:rPr>
              <a:t>Parameterization</a:t>
            </a:r>
          </a:p>
        </p:txBody>
      </p:sp>
      <p:cxnSp>
        <p:nvCxnSpPr>
          <p:cNvPr id="149" name="Gerade Verbindung mit Pfeil 148"/>
          <p:cNvCxnSpPr/>
          <p:nvPr/>
        </p:nvCxnSpPr>
        <p:spPr>
          <a:xfrm>
            <a:off x="3035533" y="3857725"/>
            <a:ext cx="0" cy="360000"/>
          </a:xfrm>
          <a:prstGeom prst="straightConnector1">
            <a:avLst/>
          </a:prstGeom>
          <a:ln w="28575">
            <a:solidFill>
              <a:srgbClr val="009999"/>
            </a:solidFill>
            <a:prstDash val="dash"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feld 152"/>
          <p:cNvSpPr txBox="1"/>
          <p:nvPr/>
        </p:nvSpPr>
        <p:spPr>
          <a:xfrm>
            <a:off x="847693" y="1014295"/>
            <a:ext cx="9323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The analyzer can handle M/C simulations that can be parameterized if required. </a:t>
            </a:r>
          </a:p>
        </p:txBody>
      </p:sp>
      <p:pic>
        <p:nvPicPr>
          <p:cNvPr id="31" name="Grafi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9"/>
          <a:stretch/>
        </p:blipFill>
        <p:spPr bwMode="auto">
          <a:xfrm>
            <a:off x="4182791" y="2246648"/>
            <a:ext cx="3090759" cy="1607820"/>
          </a:xfrm>
          <a:prstGeom prst="rect">
            <a:avLst/>
          </a:prstGeom>
          <a:noFill/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A190BCE3-61A8-44B6-AD81-B0FE176152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318" y="4395481"/>
            <a:ext cx="1650430" cy="1343693"/>
          </a:xfrm>
          <a:prstGeom prst="rect">
            <a:avLst/>
          </a:prstGeom>
        </p:spPr>
      </p:pic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B99B0BC4-DF71-4E17-944D-FA13B9FF8645}"/>
              </a:ext>
            </a:extLst>
          </p:cNvPr>
          <p:cNvCxnSpPr>
            <a:cxnSpLocks/>
          </p:cNvCxnSpPr>
          <p:nvPr/>
        </p:nvCxnSpPr>
        <p:spPr>
          <a:xfrm flipH="1">
            <a:off x="2680356" y="5067326"/>
            <a:ext cx="153970" cy="278320"/>
          </a:xfrm>
          <a:prstGeom prst="straightConnector1">
            <a:avLst/>
          </a:prstGeom>
          <a:ln>
            <a:solidFill>
              <a:srgbClr val="FF3300"/>
            </a:solidFill>
            <a:headEnd type="arrow" w="sm" len="sm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Bogen 6">
            <a:extLst>
              <a:ext uri="{FF2B5EF4-FFF2-40B4-BE49-F238E27FC236}">
                <a16:creationId xmlns:a16="http://schemas.microsoft.com/office/drawing/2014/main" id="{5F4A2163-E59D-4519-9C07-8586D40D019B}"/>
              </a:ext>
            </a:extLst>
          </p:cNvPr>
          <p:cNvSpPr/>
          <p:nvPr/>
        </p:nvSpPr>
        <p:spPr>
          <a:xfrm>
            <a:off x="2213500" y="5160815"/>
            <a:ext cx="590746" cy="516748"/>
          </a:xfrm>
          <a:prstGeom prst="arc">
            <a:avLst>
              <a:gd name="adj1" fmla="val 3339619"/>
              <a:gd name="adj2" fmla="val 10704166"/>
            </a:avLst>
          </a:prstGeom>
          <a:ln>
            <a:solidFill>
              <a:srgbClr val="FF0000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Bogen 32">
            <a:extLst>
              <a:ext uri="{FF2B5EF4-FFF2-40B4-BE49-F238E27FC236}">
                <a16:creationId xmlns:a16="http://schemas.microsoft.com/office/drawing/2014/main" id="{0C145D6C-774A-4979-AC24-F7DF29395BA3}"/>
              </a:ext>
            </a:extLst>
          </p:cNvPr>
          <p:cNvSpPr/>
          <p:nvPr/>
        </p:nvSpPr>
        <p:spPr>
          <a:xfrm rot="16537718" flipV="1">
            <a:off x="2159723" y="5538961"/>
            <a:ext cx="590746" cy="230724"/>
          </a:xfrm>
          <a:prstGeom prst="arc">
            <a:avLst>
              <a:gd name="adj1" fmla="val 657026"/>
              <a:gd name="adj2" fmla="val 9816676"/>
            </a:avLst>
          </a:prstGeom>
          <a:ln>
            <a:solidFill>
              <a:srgbClr val="FF0000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3B067E1-80B1-479E-A47E-4D9078F3BF77}"/>
              </a:ext>
            </a:extLst>
          </p:cNvPr>
          <p:cNvCxnSpPr/>
          <p:nvPr/>
        </p:nvCxnSpPr>
        <p:spPr>
          <a:xfrm>
            <a:off x="2677212" y="4683898"/>
            <a:ext cx="274288" cy="0"/>
          </a:xfrm>
          <a:prstGeom prst="straightConnector1">
            <a:avLst/>
          </a:prstGeom>
          <a:ln>
            <a:solidFill>
              <a:srgbClr val="FF0000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15BCA3D1-8898-4542-9B71-6A63AF48F91C}"/>
              </a:ext>
            </a:extLst>
          </p:cNvPr>
          <p:cNvCxnSpPr>
            <a:cxnSpLocks/>
          </p:cNvCxnSpPr>
          <p:nvPr/>
        </p:nvCxnSpPr>
        <p:spPr>
          <a:xfrm flipV="1">
            <a:off x="2820186" y="4556290"/>
            <a:ext cx="0" cy="264298"/>
          </a:xfrm>
          <a:prstGeom prst="straightConnector1">
            <a:avLst/>
          </a:prstGeom>
          <a:ln>
            <a:solidFill>
              <a:srgbClr val="FF0000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hteck 37">
            <a:extLst>
              <a:ext uri="{FF2B5EF4-FFF2-40B4-BE49-F238E27FC236}">
                <a16:creationId xmlns:a16="http://schemas.microsoft.com/office/drawing/2014/main" id="{2D8DBA19-64D9-42DD-9DD8-5E09EC7F9F13}"/>
              </a:ext>
            </a:extLst>
          </p:cNvPr>
          <p:cNvSpPr/>
          <p:nvPr/>
        </p:nvSpPr>
        <p:spPr>
          <a:xfrm>
            <a:off x="7953462" y="3429001"/>
            <a:ext cx="1916402" cy="359785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rgbClr val="0099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9999"/>
                </a:solidFill>
              </a:rPr>
              <a:t>Parameterization</a:t>
            </a: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134C5891-D7ED-4C76-8E30-D59AECA078CC}"/>
              </a:ext>
            </a:extLst>
          </p:cNvPr>
          <p:cNvCxnSpPr/>
          <p:nvPr/>
        </p:nvCxnSpPr>
        <p:spPr>
          <a:xfrm>
            <a:off x="8941289" y="3839921"/>
            <a:ext cx="0" cy="360000"/>
          </a:xfrm>
          <a:prstGeom prst="straightConnector1">
            <a:avLst/>
          </a:prstGeom>
          <a:ln w="28575">
            <a:solidFill>
              <a:srgbClr val="009999"/>
            </a:solidFill>
            <a:prstDash val="dash"/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2">
            <a:extLst>
              <a:ext uri="{FF2B5EF4-FFF2-40B4-BE49-F238E27FC236}">
                <a16:creationId xmlns:a16="http://schemas.microsoft.com/office/drawing/2014/main" id="{C77639DB-FAEE-4BBC-9425-292370A8E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Analyzer</a:t>
            </a:r>
          </a:p>
        </p:txBody>
      </p:sp>
    </p:spTree>
    <p:extLst>
      <p:ext uri="{BB962C8B-B14F-4D97-AF65-F5344CB8AC3E}">
        <p14:creationId xmlns:p14="http://schemas.microsoft.com/office/powerpoint/2010/main" val="3087460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Textfeld 342"/>
          <p:cNvSpPr txBox="1"/>
          <p:nvPr/>
        </p:nvSpPr>
        <p:spPr>
          <a:xfrm>
            <a:off x="847693" y="1014295"/>
            <a:ext cx="920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1800" dirty="0">
                <a:solidFill>
                  <a:schemeClr val="tx1"/>
                </a:solidFill>
              </a:rPr>
              <a:t>(</a:t>
            </a:r>
            <a:r>
              <a:rPr lang="de-DE" sz="1800" dirty="0" err="1">
                <a:solidFill>
                  <a:schemeClr val="tx1"/>
                </a:solidFill>
              </a:rPr>
              <a:t>animated</a:t>
            </a:r>
            <a:r>
              <a:rPr lang="de-DE" sz="1800" dirty="0">
                <a:solidFill>
                  <a:schemeClr val="tx1"/>
                </a:solidFill>
              </a:rPr>
              <a:t>) 3D </a:t>
            </a:r>
            <a:r>
              <a:rPr lang="de-DE" sz="1800" dirty="0" err="1">
                <a:solidFill>
                  <a:schemeClr val="tx1"/>
                </a:solidFill>
              </a:rPr>
              <a:t>graphics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88" name="Textfeld 387"/>
          <p:cNvSpPr txBox="1"/>
          <p:nvPr/>
        </p:nvSpPr>
        <p:spPr>
          <a:xfrm>
            <a:off x="847693" y="3471903"/>
            <a:ext cx="8415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diagrams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C7C12063-E3D4-4324-A26F-DAFAA0726D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258" y="1092664"/>
            <a:ext cx="4104112" cy="1878498"/>
          </a:xfrm>
          <a:prstGeom prst="rect">
            <a:avLst/>
          </a:prstGeom>
        </p:spPr>
      </p:pic>
      <p:sp>
        <p:nvSpPr>
          <p:cNvPr id="18" name="Text Box 2">
            <a:extLst>
              <a:ext uri="{FF2B5EF4-FFF2-40B4-BE49-F238E27FC236}">
                <a16:creationId xmlns:a16="http://schemas.microsoft.com/office/drawing/2014/main" id="{0A9BA897-891E-4F80-9EF5-87C691949C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Output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3005529-3269-4A21-93EB-8DB163141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531" y="3242748"/>
            <a:ext cx="4333870" cy="302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22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Textfeld 342"/>
          <p:cNvSpPr txBox="1"/>
          <p:nvPr/>
        </p:nvSpPr>
        <p:spPr>
          <a:xfrm>
            <a:off x="847693" y="1014295"/>
            <a:ext cx="8416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de-DE" sz="1800" dirty="0" err="1">
                <a:solidFill>
                  <a:schemeClr val="tx1"/>
                </a:solidFill>
              </a:rPr>
              <a:t>text</a:t>
            </a:r>
            <a:endParaRPr lang="de-DE" sz="1800" dirty="0">
              <a:solidFill>
                <a:schemeClr val="tx1"/>
              </a:solidFill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B3DFA18-114D-49AE-9EF3-1DF0DD5A3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875" y="1383627"/>
            <a:ext cx="8060107" cy="3721831"/>
          </a:xfrm>
          <a:prstGeom prst="rect">
            <a:avLst/>
          </a:prstGeom>
          <a:noFill/>
        </p:spPr>
      </p:pic>
      <p:sp>
        <p:nvSpPr>
          <p:cNvPr id="13" name="Text Box 2">
            <a:extLst>
              <a:ext uri="{FF2B5EF4-FFF2-40B4-BE49-F238E27FC236}">
                <a16:creationId xmlns:a16="http://schemas.microsoft.com/office/drawing/2014/main" id="{42AE3449-26E4-4173-8F7A-DD4953DB18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2173552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Textfeld 342"/>
          <p:cNvSpPr txBox="1"/>
          <p:nvPr/>
        </p:nvSpPr>
        <p:spPr>
          <a:xfrm>
            <a:off x="847693" y="1014294"/>
            <a:ext cx="8416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Determination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a </a:t>
            </a:r>
            <a:r>
              <a:rPr lang="de-DE" sz="1800" dirty="0" err="1">
                <a:solidFill>
                  <a:schemeClr val="tx1"/>
                </a:solidFill>
              </a:rPr>
              <a:t>standoff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curve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SC KB44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11D340E-3865-4367-9324-07E28F828675}"/>
              </a:ext>
            </a:extLst>
          </p:cNvPr>
          <p:cNvSpPr txBox="1"/>
          <p:nvPr/>
        </p:nvSpPr>
        <p:spPr>
          <a:xfrm>
            <a:off x="1607164" y="5813229"/>
            <a:ext cx="7210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tx1"/>
                </a:solidFill>
              </a:rPr>
              <a:t>Hydrocode </a:t>
            </a:r>
            <a:r>
              <a:rPr lang="de-DE" sz="1600" b="1" dirty="0" err="1">
                <a:solidFill>
                  <a:schemeClr val="tx1"/>
                </a:solidFill>
              </a:rPr>
              <a:t>simulation</a:t>
            </a:r>
            <a:r>
              <a:rPr lang="de-DE" sz="1600" b="1" dirty="0">
                <a:solidFill>
                  <a:schemeClr val="tx1"/>
                </a:solidFill>
              </a:rPr>
              <a:t> (SPEED) </a:t>
            </a:r>
            <a:r>
              <a:rPr lang="de-DE" sz="1600" b="1" dirty="0" err="1">
                <a:solidFill>
                  <a:schemeClr val="tx1"/>
                </a:solidFill>
              </a:rPr>
              <a:t>of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jet</a:t>
            </a:r>
            <a:r>
              <a:rPr lang="de-DE" sz="1600" b="1" dirty="0">
                <a:solidFill>
                  <a:schemeClr val="tx1"/>
                </a:solidFill>
              </a:rPr>
              <a:t> </a:t>
            </a:r>
            <a:r>
              <a:rPr lang="de-DE" sz="1600" b="1" dirty="0" err="1">
                <a:solidFill>
                  <a:schemeClr val="tx1"/>
                </a:solidFill>
              </a:rPr>
              <a:t>formation</a:t>
            </a:r>
            <a:endParaRPr lang="de-DE" sz="1600" b="1" dirty="0">
              <a:solidFill>
                <a:schemeClr val="tx1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0A79E8B-B66D-4890-8ACD-5D5201F2F5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18" t="28762" r="33826" b="22077"/>
          <a:stretch/>
        </p:blipFill>
        <p:spPr>
          <a:xfrm>
            <a:off x="4108175" y="1576567"/>
            <a:ext cx="3745065" cy="190036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4E800D2D-3987-4E25-8E81-68772DFF5E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89" r="82609" b="60336"/>
          <a:stretch/>
        </p:blipFill>
        <p:spPr>
          <a:xfrm>
            <a:off x="2215765" y="1849346"/>
            <a:ext cx="1590261" cy="108136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E94D685-89C9-483D-B918-CB0491E970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6" t="30865" r="23044" b="23951"/>
          <a:stretch/>
        </p:blipFill>
        <p:spPr>
          <a:xfrm>
            <a:off x="3010894" y="3720945"/>
            <a:ext cx="5103354" cy="1746663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29C8D697-C1B4-4161-AFCB-DE3ECD48E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 err="1">
                <a:solidFill>
                  <a:srgbClr val="009999"/>
                </a:solidFill>
              </a:rPr>
              <a:t>Example</a:t>
            </a:r>
            <a:r>
              <a:rPr lang="de-DE" sz="2800" b="1" dirty="0">
                <a:solidFill>
                  <a:srgbClr val="009999"/>
                </a:solidFill>
              </a:rPr>
              <a:t> – </a:t>
            </a:r>
            <a:r>
              <a:rPr lang="de-DE" sz="2800" b="1" dirty="0" err="1">
                <a:solidFill>
                  <a:srgbClr val="009999"/>
                </a:solidFill>
              </a:rPr>
              <a:t>Standoff</a:t>
            </a:r>
            <a:r>
              <a:rPr lang="de-DE" sz="2800" b="1" dirty="0">
                <a:solidFill>
                  <a:srgbClr val="009999"/>
                </a:solidFill>
              </a:rPr>
              <a:t> </a:t>
            </a:r>
            <a:r>
              <a:rPr lang="de-DE" sz="2800" b="1" dirty="0" err="1">
                <a:solidFill>
                  <a:srgbClr val="009999"/>
                </a:solidFill>
              </a:rPr>
              <a:t>Curve</a:t>
            </a:r>
            <a:endParaRPr lang="de-DE" sz="2800" b="1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729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0"/>
          <p:cNvSpPr>
            <a:spLocks noChangeArrowheads="1"/>
          </p:cNvSpPr>
          <p:nvPr/>
        </p:nvSpPr>
        <p:spPr bwMode="auto">
          <a:xfrm>
            <a:off x="1676401" y="29291"/>
            <a:ext cx="18473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43" name="Textfeld 342"/>
          <p:cNvSpPr txBox="1"/>
          <p:nvPr/>
        </p:nvSpPr>
        <p:spPr>
          <a:xfrm>
            <a:off x="847693" y="1014294"/>
            <a:ext cx="8416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Determination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a </a:t>
            </a:r>
            <a:r>
              <a:rPr lang="de-DE" sz="1800" dirty="0" err="1">
                <a:solidFill>
                  <a:schemeClr val="tx1"/>
                </a:solidFill>
              </a:rPr>
              <a:t>standoff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curve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SC KB44</a:t>
            </a:r>
          </a:p>
        </p:txBody>
      </p:sp>
      <p:graphicFrame>
        <p:nvGraphicFramePr>
          <p:cNvPr id="14" name="Objekt 13">
            <a:extLst>
              <a:ext uri="{FF2B5EF4-FFF2-40B4-BE49-F238E27FC236}">
                <a16:creationId xmlns:a16="http://schemas.microsoft.com/office/drawing/2014/main" id="{62793BE9-D7DB-4663-AD8C-F1E2688F9E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869228"/>
              </p:ext>
            </p:extLst>
          </p:nvPr>
        </p:nvGraphicFramePr>
        <p:xfrm>
          <a:off x="7744447" y="2226381"/>
          <a:ext cx="1496997" cy="755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jekt-Manager-Shellobjekt" showAsIcon="1" r:id="rId2" imgW="1041120" imgH="524880" progId="Package">
                  <p:embed/>
                </p:oleObj>
              </mc:Choice>
              <mc:Fallback>
                <p:oleObj name="Objekt-Manager-Shellobjekt" showAsIcon="1" r:id="rId2" imgW="1041120" imgH="524880" progId="Package">
                  <p:embed/>
                  <p:pic>
                    <p:nvPicPr>
                      <p:cNvPr id="14" name="Objekt 13">
                        <a:extLst>
                          <a:ext uri="{FF2B5EF4-FFF2-40B4-BE49-F238E27FC236}">
                            <a16:creationId xmlns:a16="http://schemas.microsoft.com/office/drawing/2014/main" id="{62793BE9-D7DB-4663-AD8C-F1E2688F9E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44447" y="2226381"/>
                        <a:ext cx="1496997" cy="7553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C436FA57-C1D8-4685-A7E8-7FEAED4FD249}"/>
              </a:ext>
            </a:extLst>
          </p:cNvPr>
          <p:cNvSpPr/>
          <p:nvPr/>
        </p:nvSpPr>
        <p:spPr>
          <a:xfrm>
            <a:off x="6991922" y="2359348"/>
            <a:ext cx="417094" cy="244705"/>
          </a:xfrm>
          <a:prstGeom prst="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: nach rechts 25">
            <a:extLst>
              <a:ext uri="{FF2B5EF4-FFF2-40B4-BE49-F238E27FC236}">
                <a16:creationId xmlns:a16="http://schemas.microsoft.com/office/drawing/2014/main" id="{DF203951-96C9-463C-9664-DDFD0D91F49A}"/>
              </a:ext>
            </a:extLst>
          </p:cNvPr>
          <p:cNvSpPr/>
          <p:nvPr/>
        </p:nvSpPr>
        <p:spPr>
          <a:xfrm rot="5400000">
            <a:off x="8372090" y="3492067"/>
            <a:ext cx="417094" cy="244705"/>
          </a:xfrm>
          <a:prstGeom prst="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CA97602-A9A6-42BA-BCDE-86F4367C77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60" t="12801"/>
          <a:stretch/>
        </p:blipFill>
        <p:spPr>
          <a:xfrm>
            <a:off x="3074229" y="1871036"/>
            <a:ext cx="3582264" cy="1416284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F13AFB4E-4DB9-44A2-A535-9E042E4F2F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522" t="38747" r="31739" b="38746"/>
          <a:stretch/>
        </p:blipFill>
        <p:spPr>
          <a:xfrm>
            <a:off x="5239788" y="4137710"/>
            <a:ext cx="4024863" cy="920808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4CBF566F-51C8-4092-8485-0AE82B192A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522" t="38747" r="62468" b="38746"/>
          <a:stretch/>
        </p:blipFill>
        <p:spPr>
          <a:xfrm>
            <a:off x="1992189" y="4321596"/>
            <a:ext cx="747597" cy="920808"/>
          </a:xfrm>
          <a:prstGeom prst="rect">
            <a:avLst/>
          </a:prstGeom>
        </p:spPr>
      </p:pic>
      <p:sp>
        <p:nvSpPr>
          <p:cNvPr id="32" name="Geschweifte Klammer links 31">
            <a:extLst>
              <a:ext uri="{FF2B5EF4-FFF2-40B4-BE49-F238E27FC236}">
                <a16:creationId xmlns:a16="http://schemas.microsoft.com/office/drawing/2014/main" id="{24E73FFE-4A11-48D1-9159-D01AEEA69301}"/>
              </a:ext>
            </a:extLst>
          </p:cNvPr>
          <p:cNvSpPr/>
          <p:nvPr/>
        </p:nvSpPr>
        <p:spPr>
          <a:xfrm rot="15962754">
            <a:off x="4421556" y="3817076"/>
            <a:ext cx="288757" cy="3652298"/>
          </a:xfrm>
          <a:prstGeom prst="leftBrace">
            <a:avLst>
              <a:gd name="adj1" fmla="val 31159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E95237F0-48B7-46AC-BAE1-F9FA75B5FAC3}"/>
              </a:ext>
            </a:extLst>
          </p:cNvPr>
          <p:cNvSpPr txBox="1"/>
          <p:nvPr/>
        </p:nvSpPr>
        <p:spPr>
          <a:xfrm rot="21360000">
            <a:off x="3573327" y="5771927"/>
            <a:ext cx="2369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err="1">
                <a:solidFill>
                  <a:schemeClr val="tx1"/>
                </a:solidFill>
              </a:rPr>
              <a:t>standoff</a:t>
            </a:r>
            <a:r>
              <a:rPr lang="de-DE" sz="1400" dirty="0">
                <a:solidFill>
                  <a:schemeClr val="tx1"/>
                </a:solidFill>
              </a:rPr>
              <a:t> 2 cal. </a:t>
            </a:r>
            <a:r>
              <a:rPr lang="de-DE" sz="1400" dirty="0" err="1">
                <a:solidFill>
                  <a:schemeClr val="tx1"/>
                </a:solidFill>
              </a:rPr>
              <a:t>to</a:t>
            </a:r>
            <a:r>
              <a:rPr lang="de-DE" sz="1400" dirty="0">
                <a:solidFill>
                  <a:schemeClr val="tx1"/>
                </a:solidFill>
              </a:rPr>
              <a:t> 20 cal.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9E6934BE-A687-47F5-8562-BD7E5BBD8FE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3745502"/>
            <a:ext cx="392209" cy="392209"/>
          </a:xfrm>
          <a:prstGeom prst="rect">
            <a:avLst/>
          </a:prstGeom>
          <a:noFill/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95AB8170-75CC-41B7-8D8E-ECC8D2409A5E}"/>
              </a:ext>
            </a:extLst>
          </p:cNvPr>
          <p:cNvSpPr/>
          <p:nvPr/>
        </p:nvSpPr>
        <p:spPr>
          <a:xfrm>
            <a:off x="1853514" y="3641125"/>
            <a:ext cx="7677664" cy="2520845"/>
          </a:xfrm>
          <a:prstGeom prst="rect">
            <a:avLst/>
          </a:prstGeom>
          <a:noFill/>
          <a:ln w="1905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6" name="Bild 1" descr="logo3">
            <a:extLst>
              <a:ext uri="{FF2B5EF4-FFF2-40B4-BE49-F238E27FC236}">
                <a16:creationId xmlns:a16="http://schemas.microsoft.com/office/drawing/2014/main" id="{1D7F492D-CB11-4AED-B177-01365B5A81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00" y="1724680"/>
            <a:ext cx="426568" cy="392444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Rechteck 36">
            <a:extLst>
              <a:ext uri="{FF2B5EF4-FFF2-40B4-BE49-F238E27FC236}">
                <a16:creationId xmlns:a16="http://schemas.microsoft.com/office/drawing/2014/main" id="{1F5C21EA-D36C-40EA-AEC0-A51396DBD421}"/>
              </a:ext>
            </a:extLst>
          </p:cNvPr>
          <p:cNvSpPr/>
          <p:nvPr/>
        </p:nvSpPr>
        <p:spPr>
          <a:xfrm>
            <a:off x="1853514" y="1615597"/>
            <a:ext cx="7677664" cy="1976915"/>
          </a:xfrm>
          <a:prstGeom prst="rect">
            <a:avLst/>
          </a:prstGeom>
          <a:noFill/>
          <a:ln w="19050">
            <a:solidFill>
              <a:srgbClr val="0099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CB10DE4B-3572-4279-8A1A-9F2B2ADBA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 err="1">
                <a:solidFill>
                  <a:srgbClr val="009999"/>
                </a:solidFill>
              </a:rPr>
              <a:t>Example</a:t>
            </a:r>
            <a:r>
              <a:rPr lang="de-DE" sz="2800" b="1" dirty="0">
                <a:solidFill>
                  <a:srgbClr val="009999"/>
                </a:solidFill>
              </a:rPr>
              <a:t> – </a:t>
            </a:r>
            <a:r>
              <a:rPr lang="de-DE" sz="2800" b="1" dirty="0" err="1">
                <a:solidFill>
                  <a:srgbClr val="009999"/>
                </a:solidFill>
              </a:rPr>
              <a:t>Standoff</a:t>
            </a:r>
            <a:r>
              <a:rPr lang="de-DE" sz="2800" b="1" dirty="0">
                <a:solidFill>
                  <a:srgbClr val="009999"/>
                </a:solidFill>
              </a:rPr>
              <a:t> </a:t>
            </a:r>
            <a:r>
              <a:rPr lang="de-DE" sz="2800" b="1" dirty="0" err="1">
                <a:solidFill>
                  <a:srgbClr val="009999"/>
                </a:solidFill>
              </a:rPr>
              <a:t>Curve</a:t>
            </a:r>
            <a:endParaRPr lang="de-DE" sz="2800" b="1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537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Textfeld 342"/>
          <p:cNvSpPr txBox="1"/>
          <p:nvPr/>
        </p:nvSpPr>
        <p:spPr>
          <a:xfrm>
            <a:off x="847693" y="1014294"/>
            <a:ext cx="8861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Determination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a </a:t>
            </a:r>
            <a:r>
              <a:rPr lang="de-DE" sz="1800" dirty="0" err="1">
                <a:solidFill>
                  <a:schemeClr val="tx1"/>
                </a:solidFill>
              </a:rPr>
              <a:t>standoff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curve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SC KB44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0A12F8E-7B72-4BE6-97CD-8CEA10BD0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771" y="1576568"/>
            <a:ext cx="5589767" cy="2135291"/>
          </a:xfrm>
          <a:prstGeom prst="rect">
            <a:avLst/>
          </a:prstGeom>
        </p:spPr>
      </p:pic>
      <p:sp>
        <p:nvSpPr>
          <p:cNvPr id="14" name="Text Box 2">
            <a:extLst>
              <a:ext uri="{FF2B5EF4-FFF2-40B4-BE49-F238E27FC236}">
                <a16:creationId xmlns:a16="http://schemas.microsoft.com/office/drawing/2014/main" id="{8A795AD2-BC02-4976-9165-6F7810B5D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 err="1">
                <a:solidFill>
                  <a:srgbClr val="009999"/>
                </a:solidFill>
              </a:rPr>
              <a:t>Example</a:t>
            </a:r>
            <a:r>
              <a:rPr lang="de-DE" sz="2800" b="1" dirty="0">
                <a:solidFill>
                  <a:srgbClr val="009999"/>
                </a:solidFill>
              </a:rPr>
              <a:t> – </a:t>
            </a:r>
            <a:r>
              <a:rPr lang="de-DE" sz="2800" b="1" dirty="0" err="1">
                <a:solidFill>
                  <a:srgbClr val="009999"/>
                </a:solidFill>
              </a:rPr>
              <a:t>Standoff</a:t>
            </a:r>
            <a:r>
              <a:rPr lang="de-DE" sz="2800" b="1" dirty="0">
                <a:solidFill>
                  <a:srgbClr val="009999"/>
                </a:solidFill>
              </a:rPr>
              <a:t> </a:t>
            </a:r>
            <a:r>
              <a:rPr lang="de-DE" sz="2800" b="1" dirty="0" err="1">
                <a:solidFill>
                  <a:srgbClr val="009999"/>
                </a:solidFill>
              </a:rPr>
              <a:t>Curve</a:t>
            </a:r>
            <a:endParaRPr lang="de-DE" sz="2800" b="1" dirty="0">
              <a:solidFill>
                <a:srgbClr val="009999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FC150F4-E427-4AD4-84DC-4ABE8C38AC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2128"/>
          <a:stretch/>
        </p:blipFill>
        <p:spPr>
          <a:xfrm>
            <a:off x="2149312" y="3802301"/>
            <a:ext cx="7334054" cy="239111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A1CD63B-397C-4361-A96A-19BD57202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4859" y="4273492"/>
            <a:ext cx="1219261" cy="48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30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Textfeld 342"/>
          <p:cNvSpPr txBox="1"/>
          <p:nvPr/>
        </p:nvSpPr>
        <p:spPr>
          <a:xfrm>
            <a:off x="847693" y="1014294"/>
            <a:ext cx="8416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Residual </a:t>
            </a:r>
            <a:r>
              <a:rPr lang="de-DE" sz="1800" dirty="0" err="1">
                <a:solidFill>
                  <a:schemeClr val="tx1"/>
                </a:solidFill>
              </a:rPr>
              <a:t>penetration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performance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SC after </a:t>
            </a:r>
            <a:r>
              <a:rPr lang="de-DE" sz="1800" dirty="0" err="1">
                <a:solidFill>
                  <a:schemeClr val="tx1"/>
                </a:solidFill>
              </a:rPr>
              <a:t>fragment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impact</a:t>
            </a:r>
            <a:endParaRPr lang="de-DE" sz="1800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2019E0A-7275-4506-A38E-9C601E383C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60" r="18158" b="13653"/>
          <a:stretch/>
        </p:blipFill>
        <p:spPr>
          <a:xfrm>
            <a:off x="4971521" y="3806850"/>
            <a:ext cx="4847780" cy="215884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BE34054-D9FA-44F9-85F7-58E7450110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964" t="13342" r="30264" b="11428"/>
          <a:stretch/>
        </p:blipFill>
        <p:spPr>
          <a:xfrm>
            <a:off x="1995286" y="1508600"/>
            <a:ext cx="2592756" cy="210953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4A6FA90-EEEA-42BF-A448-020E910172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965" t="13342" r="28245" b="11428"/>
          <a:stretch/>
        </p:blipFill>
        <p:spPr>
          <a:xfrm>
            <a:off x="6376737" y="1506245"/>
            <a:ext cx="2712262" cy="210953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F06BB98-B96B-489F-821A-14B0D9B594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965" t="13342" r="28245" b="11428"/>
          <a:stretch/>
        </p:blipFill>
        <p:spPr>
          <a:xfrm>
            <a:off x="1875780" y="3806851"/>
            <a:ext cx="2712262" cy="2109537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1761E35A-2499-4BC1-9598-6A5B4FA6D0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288" t="8886" r="-69" b="66241"/>
          <a:stretch/>
        </p:blipFill>
        <p:spPr>
          <a:xfrm>
            <a:off x="4660232" y="1848559"/>
            <a:ext cx="1243263" cy="1242623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811D340E-3865-4367-9324-07E28F828675}"/>
              </a:ext>
            </a:extLst>
          </p:cNvPr>
          <p:cNvSpPr txBox="1"/>
          <p:nvPr/>
        </p:nvSpPr>
        <p:spPr>
          <a:xfrm>
            <a:off x="1697989" y="6013825"/>
            <a:ext cx="7210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/>
                </a:solidFill>
              </a:rPr>
              <a:t>Hydrocode </a:t>
            </a:r>
            <a:r>
              <a:rPr lang="de-DE" sz="1400" b="1" dirty="0" err="1">
                <a:solidFill>
                  <a:schemeClr val="tx1"/>
                </a:solidFill>
              </a:rPr>
              <a:t>simulation</a:t>
            </a:r>
            <a:r>
              <a:rPr lang="de-DE" sz="1400" b="1" dirty="0">
                <a:solidFill>
                  <a:schemeClr val="tx1"/>
                </a:solidFill>
              </a:rPr>
              <a:t> (SPEED) </a:t>
            </a:r>
            <a:r>
              <a:rPr lang="de-DE" sz="1400" b="1" dirty="0" err="1">
                <a:solidFill>
                  <a:schemeClr val="tx1"/>
                </a:solidFill>
              </a:rPr>
              <a:t>of</a:t>
            </a:r>
            <a:r>
              <a:rPr lang="de-DE" sz="1400" b="1" dirty="0">
                <a:solidFill>
                  <a:schemeClr val="tx1"/>
                </a:solidFill>
              </a:rPr>
              <a:t> </a:t>
            </a:r>
            <a:r>
              <a:rPr lang="de-DE" sz="1400" b="1" dirty="0" err="1">
                <a:solidFill>
                  <a:schemeClr val="tx1"/>
                </a:solidFill>
              </a:rPr>
              <a:t>fragment</a:t>
            </a:r>
            <a:r>
              <a:rPr lang="de-DE" sz="1400" b="1" dirty="0">
                <a:solidFill>
                  <a:schemeClr val="tx1"/>
                </a:solidFill>
              </a:rPr>
              <a:t> </a:t>
            </a:r>
            <a:r>
              <a:rPr lang="de-DE" sz="1400" b="1" dirty="0" err="1">
                <a:solidFill>
                  <a:schemeClr val="tx1"/>
                </a:solidFill>
              </a:rPr>
              <a:t>impact</a:t>
            </a:r>
            <a:r>
              <a:rPr lang="de-DE" sz="1400" b="1" dirty="0">
                <a:solidFill>
                  <a:schemeClr val="tx1"/>
                </a:solidFill>
              </a:rPr>
              <a:t> and </a:t>
            </a:r>
            <a:r>
              <a:rPr lang="de-DE" sz="1400" b="1" dirty="0" err="1">
                <a:solidFill>
                  <a:schemeClr val="tx1"/>
                </a:solidFill>
              </a:rPr>
              <a:t>disturbed</a:t>
            </a:r>
            <a:r>
              <a:rPr lang="de-DE" sz="1400" b="1" dirty="0">
                <a:solidFill>
                  <a:schemeClr val="tx1"/>
                </a:solidFill>
              </a:rPr>
              <a:t> </a:t>
            </a:r>
            <a:r>
              <a:rPr lang="de-DE" sz="1400" b="1" dirty="0" err="1">
                <a:solidFill>
                  <a:schemeClr val="tx1"/>
                </a:solidFill>
              </a:rPr>
              <a:t>jet</a:t>
            </a:r>
            <a:r>
              <a:rPr lang="de-DE" sz="1400" b="1" dirty="0">
                <a:solidFill>
                  <a:schemeClr val="tx1"/>
                </a:solidFill>
              </a:rPr>
              <a:t> </a:t>
            </a:r>
            <a:r>
              <a:rPr lang="de-DE" sz="1400" b="1" dirty="0" err="1">
                <a:solidFill>
                  <a:schemeClr val="tx1"/>
                </a:solidFill>
              </a:rPr>
              <a:t>formation</a:t>
            </a:r>
            <a:endParaRPr lang="de-DE" sz="1400" b="1" dirty="0">
              <a:solidFill>
                <a:schemeClr val="tx1"/>
              </a:solidFill>
            </a:endParaRP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A6CFF9F7-926C-4967-8B34-684BCCC15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 err="1">
                <a:solidFill>
                  <a:srgbClr val="009999"/>
                </a:solidFill>
              </a:rPr>
              <a:t>Example</a:t>
            </a:r>
            <a:r>
              <a:rPr lang="de-DE" sz="2800" b="1" dirty="0">
                <a:solidFill>
                  <a:srgbClr val="009999"/>
                </a:solidFill>
              </a:rPr>
              <a:t> – </a:t>
            </a:r>
            <a:r>
              <a:rPr lang="de-DE" sz="2800" b="1" dirty="0" err="1">
                <a:solidFill>
                  <a:srgbClr val="009999"/>
                </a:solidFill>
              </a:rPr>
              <a:t>Disturbed</a:t>
            </a:r>
            <a:r>
              <a:rPr lang="de-DE" sz="2800" b="1" dirty="0">
                <a:solidFill>
                  <a:srgbClr val="009999"/>
                </a:solidFill>
              </a:rPr>
              <a:t> Jet (Multi-Jet)</a:t>
            </a:r>
          </a:p>
        </p:txBody>
      </p:sp>
    </p:spTree>
    <p:extLst>
      <p:ext uri="{BB962C8B-B14F-4D97-AF65-F5344CB8AC3E}">
        <p14:creationId xmlns:p14="http://schemas.microsoft.com/office/powerpoint/2010/main" val="1526169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Textfeld 342"/>
          <p:cNvSpPr txBox="1"/>
          <p:nvPr/>
        </p:nvSpPr>
        <p:spPr>
          <a:xfrm>
            <a:off x="847693" y="1014294"/>
            <a:ext cx="8416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Residual </a:t>
            </a:r>
            <a:r>
              <a:rPr lang="de-DE" sz="1800" dirty="0" err="1">
                <a:solidFill>
                  <a:schemeClr val="tx1"/>
                </a:solidFill>
              </a:rPr>
              <a:t>penetration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performance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SC after </a:t>
            </a:r>
            <a:r>
              <a:rPr lang="de-DE" sz="1800" dirty="0" err="1">
                <a:solidFill>
                  <a:schemeClr val="tx1"/>
                </a:solidFill>
              </a:rPr>
              <a:t>fragment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impact</a:t>
            </a:r>
            <a:endParaRPr lang="de-DE" sz="1800" dirty="0">
              <a:solidFill>
                <a:schemeClr val="tx1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5E92541-773D-47AA-97BD-0C2823C6A6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28" t="23709" r="11842" b="20422"/>
          <a:stretch/>
        </p:blipFill>
        <p:spPr>
          <a:xfrm>
            <a:off x="2142194" y="3701596"/>
            <a:ext cx="7034463" cy="239440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52FFF8F2-212D-40C5-AB09-2EA1D724AABA}"/>
              </a:ext>
            </a:extLst>
          </p:cNvPr>
          <p:cNvSpPr txBox="1"/>
          <p:nvPr/>
        </p:nvSpPr>
        <p:spPr>
          <a:xfrm rot="16200000">
            <a:off x="2253918" y="4175427"/>
            <a:ext cx="874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RHA</a:t>
            </a:r>
          </a:p>
        </p:txBody>
      </p:sp>
      <p:sp>
        <p:nvSpPr>
          <p:cNvPr id="4" name="Geschweifte Klammer links 3">
            <a:extLst>
              <a:ext uri="{FF2B5EF4-FFF2-40B4-BE49-F238E27FC236}">
                <a16:creationId xmlns:a16="http://schemas.microsoft.com/office/drawing/2014/main" id="{99254016-D60B-4951-84B0-7F94AF85A9E6}"/>
              </a:ext>
            </a:extLst>
          </p:cNvPr>
          <p:cNvSpPr/>
          <p:nvPr/>
        </p:nvSpPr>
        <p:spPr>
          <a:xfrm rot="16200000">
            <a:off x="5454320" y="2970177"/>
            <a:ext cx="288757" cy="5085347"/>
          </a:xfrm>
          <a:prstGeom prst="leftBrace">
            <a:avLst>
              <a:gd name="adj1" fmla="val 31159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63D699C4-087F-4A58-A90B-5106DDFACB3F}"/>
              </a:ext>
            </a:extLst>
          </p:cNvPr>
          <p:cNvSpPr txBox="1"/>
          <p:nvPr/>
        </p:nvSpPr>
        <p:spPr>
          <a:xfrm>
            <a:off x="5189622" y="5657229"/>
            <a:ext cx="8582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chemeClr val="tx1"/>
                </a:solidFill>
              </a:rPr>
              <a:t>10 Cal.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4F9C4DA2-CEBB-409D-9230-4979FEDDEB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360" r="18158" b="13653"/>
          <a:stretch/>
        </p:blipFill>
        <p:spPr>
          <a:xfrm>
            <a:off x="3092353" y="1725889"/>
            <a:ext cx="3451248" cy="1536934"/>
          </a:xfrm>
          <a:prstGeom prst="rect">
            <a:avLst/>
          </a:prstGeom>
        </p:spPr>
      </p:pic>
      <p:graphicFrame>
        <p:nvGraphicFramePr>
          <p:cNvPr id="14" name="Objekt 13">
            <a:extLst>
              <a:ext uri="{FF2B5EF4-FFF2-40B4-BE49-F238E27FC236}">
                <a16:creationId xmlns:a16="http://schemas.microsoft.com/office/drawing/2014/main" id="{62793BE9-D7DB-4663-AD8C-F1E2688F9E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7168550"/>
              </p:ext>
            </p:extLst>
          </p:nvPr>
        </p:nvGraphicFramePr>
        <p:xfrm>
          <a:off x="7767654" y="2241477"/>
          <a:ext cx="1496997" cy="755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Objekt-Manager-Shellobjekt" showAsIcon="1" r:id="rId4" imgW="1041120" imgH="524880" progId="Package">
                  <p:embed/>
                </p:oleObj>
              </mc:Choice>
              <mc:Fallback>
                <p:oleObj name="Objekt-Manager-Shellobjekt" showAsIcon="1" r:id="rId4" imgW="1041120" imgH="5248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67654" y="2241477"/>
                        <a:ext cx="1496997" cy="7553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C436FA57-C1D8-4685-A7E8-7FEAED4FD249}"/>
              </a:ext>
            </a:extLst>
          </p:cNvPr>
          <p:cNvSpPr/>
          <p:nvPr/>
        </p:nvSpPr>
        <p:spPr>
          <a:xfrm>
            <a:off x="6888350" y="2457451"/>
            <a:ext cx="417094" cy="244705"/>
          </a:xfrm>
          <a:prstGeom prst="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: nach rechts 25">
            <a:extLst>
              <a:ext uri="{FF2B5EF4-FFF2-40B4-BE49-F238E27FC236}">
                <a16:creationId xmlns:a16="http://schemas.microsoft.com/office/drawing/2014/main" id="{DF203951-96C9-463C-9664-DDFD0D91F49A}"/>
              </a:ext>
            </a:extLst>
          </p:cNvPr>
          <p:cNvSpPr/>
          <p:nvPr/>
        </p:nvSpPr>
        <p:spPr>
          <a:xfrm rot="5400000">
            <a:off x="8363293" y="3530366"/>
            <a:ext cx="417094" cy="244705"/>
          </a:xfrm>
          <a:prstGeom prst="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6F587DF5-33D4-4E42-8F71-BCE7FA3183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0552" y="3742230"/>
            <a:ext cx="392209" cy="392209"/>
          </a:xfrm>
          <a:prstGeom prst="rect">
            <a:avLst/>
          </a:prstGeom>
          <a:noFill/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C85A91B4-9D0E-42A6-8887-F47408A1F677}"/>
              </a:ext>
            </a:extLst>
          </p:cNvPr>
          <p:cNvSpPr/>
          <p:nvPr/>
        </p:nvSpPr>
        <p:spPr>
          <a:xfrm>
            <a:off x="1853514" y="3641125"/>
            <a:ext cx="7677664" cy="2520845"/>
          </a:xfrm>
          <a:prstGeom prst="rect">
            <a:avLst/>
          </a:prstGeom>
          <a:noFill/>
          <a:ln w="1905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3" name="Bild 1" descr="logo3">
            <a:extLst>
              <a:ext uri="{FF2B5EF4-FFF2-40B4-BE49-F238E27FC236}">
                <a16:creationId xmlns:a16="http://schemas.microsoft.com/office/drawing/2014/main" id="{6EE7710C-8755-4558-96DA-D08208A9A2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00" y="1724680"/>
            <a:ext cx="426568" cy="39244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0CBC7F41-CD94-408B-9A97-ABA183757349}"/>
              </a:ext>
            </a:extLst>
          </p:cNvPr>
          <p:cNvSpPr/>
          <p:nvPr/>
        </p:nvSpPr>
        <p:spPr>
          <a:xfrm>
            <a:off x="1853514" y="1615597"/>
            <a:ext cx="7677664" cy="1976915"/>
          </a:xfrm>
          <a:prstGeom prst="rect">
            <a:avLst/>
          </a:prstGeom>
          <a:noFill/>
          <a:ln w="19050">
            <a:solidFill>
              <a:srgbClr val="0099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7" name="Text Box 2">
            <a:extLst>
              <a:ext uri="{FF2B5EF4-FFF2-40B4-BE49-F238E27FC236}">
                <a16:creationId xmlns:a16="http://schemas.microsoft.com/office/drawing/2014/main" id="{D03E743A-D8BB-4B82-9E5B-59F625606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 err="1">
                <a:solidFill>
                  <a:srgbClr val="009999"/>
                </a:solidFill>
              </a:rPr>
              <a:t>Example</a:t>
            </a:r>
            <a:r>
              <a:rPr lang="de-DE" sz="2800" b="1" dirty="0">
                <a:solidFill>
                  <a:srgbClr val="009999"/>
                </a:solidFill>
              </a:rPr>
              <a:t> – </a:t>
            </a:r>
            <a:r>
              <a:rPr lang="de-DE" sz="2800" b="1" dirty="0" err="1">
                <a:solidFill>
                  <a:srgbClr val="009999"/>
                </a:solidFill>
              </a:rPr>
              <a:t>Disturbed</a:t>
            </a:r>
            <a:r>
              <a:rPr lang="de-DE" sz="2800" b="1" dirty="0">
                <a:solidFill>
                  <a:srgbClr val="009999"/>
                </a:solidFill>
              </a:rPr>
              <a:t> Jet (Multi-Jet)</a:t>
            </a:r>
          </a:p>
        </p:txBody>
      </p:sp>
    </p:spTree>
    <p:extLst>
      <p:ext uri="{BB962C8B-B14F-4D97-AF65-F5344CB8AC3E}">
        <p14:creationId xmlns:p14="http://schemas.microsoft.com/office/powerpoint/2010/main" val="1296192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3">
            <a:hlinkClick r:id="" action="ppaction://media"/>
            <a:extLst>
              <a:ext uri="{FF2B5EF4-FFF2-40B4-BE49-F238E27FC236}">
                <a16:creationId xmlns:a16="http://schemas.microsoft.com/office/drawing/2014/main" id="{ABDB47B4-9D46-49CC-AAAB-77DA58DA67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6085" y="1710090"/>
            <a:ext cx="8392539" cy="4133616"/>
          </a:xfrm>
          <a:prstGeom prst="rect">
            <a:avLst/>
          </a:prstGeom>
        </p:spPr>
      </p:pic>
      <p:sp>
        <p:nvSpPr>
          <p:cNvPr id="343" name="Textfeld 342"/>
          <p:cNvSpPr txBox="1"/>
          <p:nvPr/>
        </p:nvSpPr>
        <p:spPr>
          <a:xfrm>
            <a:off x="847693" y="1014294"/>
            <a:ext cx="8416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Residual </a:t>
            </a:r>
            <a:r>
              <a:rPr lang="de-DE" sz="1800" dirty="0" err="1">
                <a:solidFill>
                  <a:schemeClr val="tx1"/>
                </a:solidFill>
              </a:rPr>
              <a:t>penetration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performance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SC after </a:t>
            </a:r>
            <a:r>
              <a:rPr lang="de-DE" sz="1800" dirty="0" err="1">
                <a:solidFill>
                  <a:schemeClr val="tx1"/>
                </a:solidFill>
              </a:rPr>
              <a:t>fragment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impact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52FFF8F2-212D-40C5-AB09-2EA1D724AABA}"/>
              </a:ext>
            </a:extLst>
          </p:cNvPr>
          <p:cNvSpPr txBox="1"/>
          <p:nvPr/>
        </p:nvSpPr>
        <p:spPr>
          <a:xfrm rot="16200000">
            <a:off x="2253918" y="4175427"/>
            <a:ext cx="8742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bg1"/>
                </a:solidFill>
              </a:rPr>
              <a:t>RHA</a:t>
            </a:r>
          </a:p>
        </p:txBody>
      </p:sp>
      <p:sp>
        <p:nvSpPr>
          <p:cNvPr id="13" name="Text Box 2">
            <a:extLst>
              <a:ext uri="{FF2B5EF4-FFF2-40B4-BE49-F238E27FC236}">
                <a16:creationId xmlns:a16="http://schemas.microsoft.com/office/drawing/2014/main" id="{5FC87965-E9B7-4ABC-945B-461537225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 err="1">
                <a:solidFill>
                  <a:srgbClr val="009999"/>
                </a:solidFill>
              </a:rPr>
              <a:t>Example</a:t>
            </a:r>
            <a:r>
              <a:rPr lang="de-DE" sz="2800" b="1" dirty="0">
                <a:solidFill>
                  <a:srgbClr val="009999"/>
                </a:solidFill>
              </a:rPr>
              <a:t> – </a:t>
            </a:r>
            <a:r>
              <a:rPr lang="de-DE" sz="2800" b="1" dirty="0" err="1">
                <a:solidFill>
                  <a:srgbClr val="009999"/>
                </a:solidFill>
              </a:rPr>
              <a:t>Disturbed</a:t>
            </a:r>
            <a:r>
              <a:rPr lang="de-DE" sz="2800" b="1" dirty="0">
                <a:solidFill>
                  <a:srgbClr val="009999"/>
                </a:solidFill>
              </a:rPr>
              <a:t> Jet (Multi-Jet)</a:t>
            </a:r>
          </a:p>
        </p:txBody>
      </p:sp>
    </p:spTree>
    <p:extLst>
      <p:ext uri="{BB962C8B-B14F-4D97-AF65-F5344CB8AC3E}">
        <p14:creationId xmlns:p14="http://schemas.microsoft.com/office/powerpoint/2010/main" val="405424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/>
          <p:nvPr/>
        </p:nvSpPr>
        <p:spPr>
          <a:xfrm>
            <a:off x="847694" y="1014295"/>
            <a:ext cx="9229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The described basic version is readily available. However, it can be further enhanced / customized by additional modules.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9670DDD-505C-4DBF-846C-CF8687374B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640" y="3078846"/>
            <a:ext cx="1329532" cy="1329532"/>
          </a:xfrm>
          <a:prstGeom prst="rect">
            <a:avLst/>
          </a:prstGeom>
          <a:noFill/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8631BBDE-9A7D-448D-8F01-0BC14F8E6574}"/>
              </a:ext>
            </a:extLst>
          </p:cNvPr>
          <p:cNvSpPr txBox="1"/>
          <p:nvPr/>
        </p:nvSpPr>
        <p:spPr>
          <a:xfrm>
            <a:off x="2285376" y="2495440"/>
            <a:ext cx="1584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interfaces for target model import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30A05BA0-2EF4-4F56-BB35-E5612A607BBC}"/>
              </a:ext>
            </a:extLst>
          </p:cNvPr>
          <p:cNvSpPr txBox="1"/>
          <p:nvPr/>
        </p:nvSpPr>
        <p:spPr>
          <a:xfrm>
            <a:off x="7407341" y="2451109"/>
            <a:ext cx="1584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vulnerability / lethality (V/L) assessment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B2EB9C8-8B5E-4792-AEC8-36EA06CDC8E3}"/>
              </a:ext>
            </a:extLst>
          </p:cNvPr>
          <p:cNvSpPr txBox="1"/>
          <p:nvPr/>
        </p:nvSpPr>
        <p:spPr>
          <a:xfrm>
            <a:off x="2215140" y="4810595"/>
            <a:ext cx="1161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target features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1BFAC8A-C5E3-412D-92D2-8C425B389AF8}"/>
              </a:ext>
            </a:extLst>
          </p:cNvPr>
          <p:cNvSpPr txBox="1"/>
          <p:nvPr/>
        </p:nvSpPr>
        <p:spPr>
          <a:xfrm>
            <a:off x="7407342" y="4810595"/>
            <a:ext cx="1408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analysis features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0742E16-3959-483F-8E19-0F4AD272DBA2}"/>
              </a:ext>
            </a:extLst>
          </p:cNvPr>
          <p:cNvSpPr txBox="1"/>
          <p:nvPr/>
        </p:nvSpPr>
        <p:spPr>
          <a:xfrm>
            <a:off x="4901640" y="5455976"/>
            <a:ext cx="13295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output / visualization features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05348A2E-8FA5-40C6-B7AD-B68FBD9976E1}"/>
              </a:ext>
            </a:extLst>
          </p:cNvPr>
          <p:cNvSpPr/>
          <p:nvPr/>
        </p:nvSpPr>
        <p:spPr>
          <a:xfrm>
            <a:off x="2215140" y="2389788"/>
            <a:ext cx="1734008" cy="94620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F2A029B-684C-4792-9D54-03612FC892DE}"/>
              </a:ext>
            </a:extLst>
          </p:cNvPr>
          <p:cNvSpPr/>
          <p:nvPr/>
        </p:nvSpPr>
        <p:spPr>
          <a:xfrm>
            <a:off x="7332467" y="2389788"/>
            <a:ext cx="1734008" cy="94620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5CB49B95-8997-4456-87F1-77D83F294882}"/>
              </a:ext>
            </a:extLst>
          </p:cNvPr>
          <p:cNvSpPr/>
          <p:nvPr/>
        </p:nvSpPr>
        <p:spPr>
          <a:xfrm>
            <a:off x="1928893" y="4599103"/>
            <a:ext cx="1734008" cy="94620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B934E284-FB68-4E39-97CB-6757B729E5AC}"/>
              </a:ext>
            </a:extLst>
          </p:cNvPr>
          <p:cNvSpPr/>
          <p:nvPr/>
        </p:nvSpPr>
        <p:spPr>
          <a:xfrm>
            <a:off x="4699402" y="5352206"/>
            <a:ext cx="1734008" cy="94620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B50A62F6-87AE-4CB9-A992-732CF43980E6}"/>
              </a:ext>
            </a:extLst>
          </p:cNvPr>
          <p:cNvSpPr/>
          <p:nvPr/>
        </p:nvSpPr>
        <p:spPr>
          <a:xfrm>
            <a:off x="7241692" y="4599102"/>
            <a:ext cx="1734008" cy="94620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96E0B9D8-7345-4214-AB2D-528C18BE9DD5}"/>
              </a:ext>
            </a:extLst>
          </p:cNvPr>
          <p:cNvCxnSpPr>
            <a:cxnSpLocks/>
            <a:stCxn id="4" idx="5"/>
          </p:cNvCxnSpPr>
          <p:nvPr/>
        </p:nvCxnSpPr>
        <p:spPr>
          <a:xfrm>
            <a:off x="3695208" y="3197424"/>
            <a:ext cx="1004194" cy="251875"/>
          </a:xfrm>
          <a:prstGeom prst="straightConnector1">
            <a:avLst/>
          </a:prstGeom>
          <a:ln w="1905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A6B128A2-6DF9-404D-A6A0-AC7FF2811D65}"/>
              </a:ext>
            </a:extLst>
          </p:cNvPr>
          <p:cNvCxnSpPr>
            <a:stCxn id="30" idx="7"/>
          </p:cNvCxnSpPr>
          <p:nvPr/>
        </p:nvCxnSpPr>
        <p:spPr>
          <a:xfrm flipV="1">
            <a:off x="3408962" y="4106413"/>
            <a:ext cx="1290441" cy="631259"/>
          </a:xfrm>
          <a:prstGeom prst="straightConnector1">
            <a:avLst/>
          </a:prstGeom>
          <a:ln w="1905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3314D470-4655-4FF7-9BE3-7D7C5A034C75}"/>
              </a:ext>
            </a:extLst>
          </p:cNvPr>
          <p:cNvCxnSpPr>
            <a:stCxn id="31" idx="0"/>
          </p:cNvCxnSpPr>
          <p:nvPr/>
        </p:nvCxnSpPr>
        <p:spPr>
          <a:xfrm flipV="1">
            <a:off x="5566406" y="4543711"/>
            <a:ext cx="0" cy="808494"/>
          </a:xfrm>
          <a:prstGeom prst="straightConnector1">
            <a:avLst/>
          </a:prstGeom>
          <a:ln w="1905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CA101C7F-8648-409D-9EE0-FD0BC21248FF}"/>
              </a:ext>
            </a:extLst>
          </p:cNvPr>
          <p:cNvCxnSpPr>
            <a:cxnSpLocks/>
            <a:stCxn id="29" idx="3"/>
          </p:cNvCxnSpPr>
          <p:nvPr/>
        </p:nvCxnSpPr>
        <p:spPr>
          <a:xfrm flipH="1">
            <a:off x="6433411" y="3197424"/>
            <a:ext cx="1152997" cy="251875"/>
          </a:xfrm>
          <a:prstGeom prst="straightConnector1">
            <a:avLst/>
          </a:prstGeom>
          <a:ln w="1905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mit Pfeil 34">
            <a:extLst>
              <a:ext uri="{FF2B5EF4-FFF2-40B4-BE49-F238E27FC236}">
                <a16:creationId xmlns:a16="http://schemas.microsoft.com/office/drawing/2014/main" id="{10C0EAF6-67BC-4B54-A0D2-9F3A691A786C}"/>
              </a:ext>
            </a:extLst>
          </p:cNvPr>
          <p:cNvCxnSpPr>
            <a:stCxn id="32" idx="1"/>
          </p:cNvCxnSpPr>
          <p:nvPr/>
        </p:nvCxnSpPr>
        <p:spPr>
          <a:xfrm flipH="1" flipV="1">
            <a:off x="6469110" y="4144486"/>
            <a:ext cx="1026523" cy="593184"/>
          </a:xfrm>
          <a:prstGeom prst="straightConnector1">
            <a:avLst/>
          </a:prstGeom>
          <a:ln w="1905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2">
            <a:extLst>
              <a:ext uri="{FF2B5EF4-FFF2-40B4-BE49-F238E27FC236}">
                <a16:creationId xmlns:a16="http://schemas.microsoft.com/office/drawing/2014/main" id="{3FDF7B63-18C2-4723-B2AA-C232F5C72B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Optional Modules for Customization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A9371E5-FA0E-4335-95D2-011E7E2D98BD}"/>
              </a:ext>
            </a:extLst>
          </p:cNvPr>
          <p:cNvSpPr txBox="1"/>
          <p:nvPr/>
        </p:nvSpPr>
        <p:spPr>
          <a:xfrm>
            <a:off x="4753170" y="1779642"/>
            <a:ext cx="1584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tandem warhead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7D9EA216-0BFE-483E-87FB-2FABFE9896BB}"/>
              </a:ext>
            </a:extLst>
          </p:cNvPr>
          <p:cNvSpPr/>
          <p:nvPr/>
        </p:nvSpPr>
        <p:spPr>
          <a:xfrm>
            <a:off x="4678296" y="1627791"/>
            <a:ext cx="1734008" cy="94620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8F48D554-9B30-461F-A4AF-8A2EA78BA474}"/>
              </a:ext>
            </a:extLst>
          </p:cNvPr>
          <p:cNvCxnSpPr>
            <a:cxnSpLocks/>
            <a:stCxn id="26" idx="4"/>
          </p:cNvCxnSpPr>
          <p:nvPr/>
        </p:nvCxnSpPr>
        <p:spPr>
          <a:xfrm>
            <a:off x="5545300" y="2573996"/>
            <a:ext cx="0" cy="341220"/>
          </a:xfrm>
          <a:prstGeom prst="straightConnector1">
            <a:avLst/>
          </a:prstGeom>
          <a:ln w="1905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83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2"/>
          <p:cNvSpPr txBox="1">
            <a:spLocks noChangeArrowheads="1"/>
          </p:cNvSpPr>
          <p:nvPr/>
        </p:nvSpPr>
        <p:spPr bwMode="auto">
          <a:xfrm>
            <a:off x="828000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What is MAP?</a:t>
            </a:r>
          </a:p>
        </p:txBody>
      </p:sp>
      <p:grpSp>
        <p:nvGrpSpPr>
          <p:cNvPr id="4" name="Gruppieren 3"/>
          <p:cNvGrpSpPr>
            <a:grpSpLocks noChangeAspect="1"/>
          </p:cNvGrpSpPr>
          <p:nvPr/>
        </p:nvGrpSpPr>
        <p:grpSpPr>
          <a:xfrm>
            <a:off x="2171044" y="1939862"/>
            <a:ext cx="4596669" cy="2050441"/>
            <a:chOff x="4026266" y="2399019"/>
            <a:chExt cx="4035735" cy="1800225"/>
          </a:xfrm>
        </p:grpSpPr>
        <p:pic>
          <p:nvPicPr>
            <p:cNvPr id="11266" name="Picture 2" descr="G:\transfer\homepage\Puzzle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36425" y="2399019"/>
              <a:ext cx="3675459" cy="1800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feld 1"/>
            <p:cNvSpPr txBox="1"/>
            <p:nvPr/>
          </p:nvSpPr>
          <p:spPr>
            <a:xfrm rot="20289819">
              <a:off x="5866587" y="3008786"/>
              <a:ext cx="976218" cy="45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fault-tree</a:t>
              </a:r>
            </a:p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processor</a:t>
              </a:r>
            </a:p>
          </p:txBody>
        </p:sp>
        <p:sp>
          <p:nvSpPr>
            <p:cNvPr id="6" name="Textfeld 5"/>
            <p:cNvSpPr txBox="1"/>
            <p:nvPr/>
          </p:nvSpPr>
          <p:spPr>
            <a:xfrm rot="20289819">
              <a:off x="4866382" y="3364461"/>
              <a:ext cx="976218" cy="45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terminal ballistics</a:t>
              </a:r>
            </a:p>
          </p:txBody>
        </p:sp>
        <p:sp>
          <p:nvSpPr>
            <p:cNvPr id="7" name="Textfeld 6"/>
            <p:cNvSpPr txBox="1"/>
            <p:nvPr/>
          </p:nvSpPr>
          <p:spPr>
            <a:xfrm rot="20289819">
              <a:off x="4580794" y="2558729"/>
              <a:ext cx="976218" cy="27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blast loads</a:t>
              </a:r>
            </a:p>
          </p:txBody>
        </p:sp>
        <p:sp>
          <p:nvSpPr>
            <p:cNvPr id="8" name="Textfeld 7"/>
            <p:cNvSpPr txBox="1"/>
            <p:nvPr/>
          </p:nvSpPr>
          <p:spPr>
            <a:xfrm rot="20289819">
              <a:off x="4026266" y="3653893"/>
              <a:ext cx="976218" cy="45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fly-out</a:t>
              </a:r>
            </a:p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analysis</a:t>
              </a:r>
            </a:p>
          </p:txBody>
        </p:sp>
        <p:sp>
          <p:nvSpPr>
            <p:cNvPr id="9" name="Textfeld 8"/>
            <p:cNvSpPr txBox="1"/>
            <p:nvPr/>
          </p:nvSpPr>
          <p:spPr>
            <a:xfrm rot="20289819">
              <a:off x="6825807" y="2623305"/>
              <a:ext cx="976218" cy="45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kill</a:t>
              </a:r>
            </a:p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probability</a:t>
              </a:r>
            </a:p>
          </p:txBody>
        </p:sp>
        <p:sp>
          <p:nvSpPr>
            <p:cNvPr id="10" name="Textfeld 9"/>
            <p:cNvSpPr txBox="1"/>
            <p:nvPr/>
          </p:nvSpPr>
          <p:spPr>
            <a:xfrm rot="20289819">
              <a:off x="7085783" y="3559474"/>
              <a:ext cx="976218" cy="4593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opti-mization</a:t>
              </a:r>
            </a:p>
          </p:txBody>
        </p:sp>
      </p:grpSp>
      <p:sp>
        <p:nvSpPr>
          <p:cNvPr id="3" name="Textfeld 2"/>
          <p:cNvSpPr txBox="1"/>
          <p:nvPr/>
        </p:nvSpPr>
        <p:spPr>
          <a:xfrm>
            <a:off x="828000" y="1014295"/>
            <a:ext cx="990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MAP (Modular Analysis Package) is a „unit assembly system“ for customized weapons effects (WE) and lethality / vulnerability (L/V) codes.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28000" y="4217255"/>
            <a:ext cx="9908291" cy="2300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Tailored software solutions are assembled from existing functional modules and adaped to customers‘ specific requirements</a:t>
            </a:r>
          </a:p>
          <a:p>
            <a:pPr marL="538163" indent="-269875">
              <a:spcBef>
                <a:spcPts val="300"/>
              </a:spcBef>
              <a:buFont typeface="Wingdings"/>
              <a:buChar char="à"/>
            </a:pPr>
            <a:r>
              <a:rPr lang="en-US" sz="1800">
                <a:solidFill>
                  <a:schemeClr val="tx1"/>
                </a:solidFill>
                <a:sym typeface="Wingdings" pitchFamily="2" charset="2"/>
              </a:rPr>
              <a:t>relatively short project time</a:t>
            </a:r>
          </a:p>
          <a:p>
            <a:pPr marL="538163" indent="-269875">
              <a:spcBef>
                <a:spcPts val="300"/>
              </a:spcBef>
              <a:buFont typeface="Wingdings"/>
              <a:buChar char="à"/>
            </a:pPr>
            <a:r>
              <a:rPr lang="en-US" sz="1800">
                <a:solidFill>
                  <a:schemeClr val="tx1"/>
                </a:solidFill>
                <a:sym typeface="Wingdings" pitchFamily="2" charset="2"/>
              </a:rPr>
              <a:t>tested and proven models</a:t>
            </a:r>
            <a:endParaRPr lang="en-US" sz="1800">
              <a:solidFill>
                <a:schemeClr val="tx1"/>
              </a:solidFill>
            </a:endParaRPr>
          </a:p>
          <a:p>
            <a:pPr marL="285750" indent="-2857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800">
                <a:solidFill>
                  <a:schemeClr val="tx1"/>
                </a:solidFill>
              </a:rPr>
              <a:t>Further modules can be added if the functional requirements change</a:t>
            </a:r>
          </a:p>
          <a:p>
            <a:pPr marL="538163" indent="-269875">
              <a:spcBef>
                <a:spcPts val="300"/>
              </a:spcBef>
              <a:buFont typeface="Wingdings"/>
              <a:buChar char="à"/>
            </a:pPr>
            <a:r>
              <a:rPr lang="en-US" sz="1800">
                <a:solidFill>
                  <a:schemeClr val="tx1"/>
                </a:solidFill>
                <a:sym typeface="Wingdings" pitchFamily="2" charset="2"/>
              </a:rPr>
              <a:t>high flexibility and adaptivity for future demands</a:t>
            </a:r>
            <a:endParaRPr lang="en-US" sz="1800">
              <a:solidFill>
                <a:schemeClr val="tx1"/>
              </a:solidFill>
            </a:endParaRPr>
          </a:p>
          <a:p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16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/>
          <p:nvPr/>
        </p:nvSpPr>
        <p:spPr>
          <a:xfrm>
            <a:off x="847693" y="1014295"/>
            <a:ext cx="9616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Tandem warheads can be considered with a tandem module. 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6DA26CC3-22B2-45CE-A24D-134F92438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Tandem SC Module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FF281CD-CEB5-4A37-8031-BFDEC16CCC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4" t="12957" r="535" b="13352"/>
          <a:stretch/>
        </p:blipFill>
        <p:spPr>
          <a:xfrm>
            <a:off x="389299" y="1401870"/>
            <a:ext cx="10583501" cy="3083390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C1FF96E5-AAE8-4B76-A37C-F8CFD98E6058}"/>
              </a:ext>
            </a:extLst>
          </p:cNvPr>
          <p:cNvSpPr txBox="1"/>
          <p:nvPr/>
        </p:nvSpPr>
        <p:spPr>
          <a:xfrm>
            <a:off x="847692" y="4719427"/>
            <a:ext cx="96160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radial offset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inclination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user-defined delay time</a:t>
            </a:r>
          </a:p>
        </p:txBody>
      </p:sp>
      <p:sp>
        <p:nvSpPr>
          <p:cNvPr id="30" name="Bogen 29">
            <a:extLst>
              <a:ext uri="{FF2B5EF4-FFF2-40B4-BE49-F238E27FC236}">
                <a16:creationId xmlns:a16="http://schemas.microsoft.com/office/drawing/2014/main" id="{DE143DAC-FA6E-4548-8521-9539BF49A43F}"/>
              </a:ext>
            </a:extLst>
          </p:cNvPr>
          <p:cNvSpPr>
            <a:spLocks noChangeAspect="1"/>
          </p:cNvSpPr>
          <p:nvPr/>
        </p:nvSpPr>
        <p:spPr>
          <a:xfrm>
            <a:off x="6437962" y="3177025"/>
            <a:ext cx="360000" cy="360000"/>
          </a:xfrm>
          <a:prstGeom prst="arc">
            <a:avLst>
              <a:gd name="adj1" fmla="val 2415015"/>
              <a:gd name="adj2" fmla="val 20010615"/>
            </a:avLst>
          </a:prstGeom>
          <a:ln w="15875">
            <a:solidFill>
              <a:srgbClr val="FF0000"/>
            </a:solidFill>
            <a:headEnd type="none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B59B1C0C-567B-4563-8E8E-32A1F7F990A3}"/>
              </a:ext>
            </a:extLst>
          </p:cNvPr>
          <p:cNvCxnSpPr/>
          <p:nvPr/>
        </p:nvCxnSpPr>
        <p:spPr>
          <a:xfrm>
            <a:off x="7552075" y="3357025"/>
            <a:ext cx="274288" cy="0"/>
          </a:xfrm>
          <a:prstGeom prst="straightConnector1">
            <a:avLst/>
          </a:prstGeom>
          <a:ln w="15875">
            <a:solidFill>
              <a:srgbClr val="FF0000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3121A835-9BE7-49C9-AA5C-562C3FA4EF48}"/>
              </a:ext>
            </a:extLst>
          </p:cNvPr>
          <p:cNvCxnSpPr>
            <a:cxnSpLocks/>
          </p:cNvCxnSpPr>
          <p:nvPr/>
        </p:nvCxnSpPr>
        <p:spPr>
          <a:xfrm flipV="1">
            <a:off x="7695049" y="3229417"/>
            <a:ext cx="0" cy="264298"/>
          </a:xfrm>
          <a:prstGeom prst="straightConnector1">
            <a:avLst/>
          </a:prstGeom>
          <a:ln w="15875">
            <a:solidFill>
              <a:srgbClr val="FF0000"/>
            </a:solidFill>
            <a:headEnd type="arrow"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019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6" t="13596" r="18542" b="4489"/>
          <a:stretch/>
        </p:blipFill>
        <p:spPr bwMode="auto">
          <a:xfrm>
            <a:off x="2106177" y="4428901"/>
            <a:ext cx="2148419" cy="140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Ellipse 11"/>
          <p:cNvSpPr/>
          <p:nvPr/>
        </p:nvSpPr>
        <p:spPr>
          <a:xfrm>
            <a:off x="4860580" y="3083954"/>
            <a:ext cx="1863593" cy="93106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09999"/>
                </a:solidFill>
              </a:rPr>
              <a:t>Target Model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847693" y="1014295"/>
            <a:ext cx="9616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Target modeling can be enhanced by interfaces for geometry import in different formats or by an increased functionality of the integrated modeler. </a:t>
            </a: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" t="12829" r="984" b="6810"/>
          <a:stretch/>
        </p:blipFill>
        <p:spPr bwMode="auto">
          <a:xfrm>
            <a:off x="1886337" y="2010348"/>
            <a:ext cx="2561439" cy="1013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007910" y="3023783"/>
            <a:ext cx="20666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BRL-CAD interface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2106177" y="4125236"/>
            <a:ext cx="18613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k-file interface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7316381" y="4125235"/>
            <a:ext cx="1948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enhanced integrated modeler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906" y="4907602"/>
            <a:ext cx="1262769" cy="110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674" y="4764037"/>
            <a:ext cx="1528106" cy="1338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3" t="13114" r="7691" b="8280"/>
          <a:stretch/>
        </p:blipFill>
        <p:spPr bwMode="auto">
          <a:xfrm>
            <a:off x="7003626" y="2235840"/>
            <a:ext cx="2261025" cy="78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feld 23"/>
          <p:cNvSpPr txBox="1"/>
          <p:nvPr/>
        </p:nvSpPr>
        <p:spPr>
          <a:xfrm>
            <a:off x="7355558" y="3022503"/>
            <a:ext cx="1750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STEP interface</a:t>
            </a:r>
          </a:p>
        </p:txBody>
      </p:sp>
      <p:cxnSp>
        <p:nvCxnSpPr>
          <p:cNvPr id="5" name="Gerade Verbindung mit Pfeil 4"/>
          <p:cNvCxnSpPr>
            <a:stCxn id="2" idx="3"/>
          </p:cNvCxnSpPr>
          <p:nvPr/>
        </p:nvCxnSpPr>
        <p:spPr>
          <a:xfrm>
            <a:off x="4074570" y="3193060"/>
            <a:ext cx="786010" cy="245659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 Verbindung mit Pfeil 61"/>
          <p:cNvCxnSpPr>
            <a:cxnSpLocks/>
            <a:stCxn id="24" idx="1"/>
          </p:cNvCxnSpPr>
          <p:nvPr/>
        </p:nvCxnSpPr>
        <p:spPr>
          <a:xfrm flipH="1">
            <a:off x="6724172" y="3191780"/>
            <a:ext cx="631386" cy="246939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 Verbindung mit Pfeil 66"/>
          <p:cNvCxnSpPr>
            <a:cxnSpLocks/>
            <a:stCxn id="26" idx="3"/>
          </p:cNvCxnSpPr>
          <p:nvPr/>
        </p:nvCxnSpPr>
        <p:spPr>
          <a:xfrm flipV="1">
            <a:off x="3967524" y="3807555"/>
            <a:ext cx="960504" cy="486958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Gerade Verbindung mit Pfeil 69"/>
          <p:cNvCxnSpPr>
            <a:cxnSpLocks/>
            <a:stCxn id="27" idx="1"/>
          </p:cNvCxnSpPr>
          <p:nvPr/>
        </p:nvCxnSpPr>
        <p:spPr>
          <a:xfrm flipH="1" flipV="1">
            <a:off x="6610831" y="3861349"/>
            <a:ext cx="705550" cy="556274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">
            <a:extLst>
              <a:ext uri="{FF2B5EF4-FFF2-40B4-BE49-F238E27FC236}">
                <a16:creationId xmlns:a16="http://schemas.microsoft.com/office/drawing/2014/main" id="{6DA26CC3-22B2-45CE-A24D-134F92438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Target Modeling Modules</a:t>
            </a:r>
          </a:p>
        </p:txBody>
      </p:sp>
    </p:spTree>
    <p:extLst>
      <p:ext uri="{BB962C8B-B14F-4D97-AF65-F5344CB8AC3E}">
        <p14:creationId xmlns:p14="http://schemas.microsoft.com/office/powerpoint/2010/main" val="2549709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/>
          <p:nvPr/>
        </p:nvSpPr>
        <p:spPr>
          <a:xfrm>
            <a:off x="847693" y="1014294"/>
            <a:ext cx="9502937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functional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model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L/V </a:t>
            </a:r>
            <a:r>
              <a:rPr lang="de-DE" sz="1800" dirty="0" err="1">
                <a:solidFill>
                  <a:schemeClr val="tx1"/>
                </a:solidFill>
              </a:rPr>
              <a:t>module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consists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two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parts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de-DE" sz="1800" dirty="0">
                <a:solidFill>
                  <a:schemeClr val="tx1"/>
                </a:solidFill>
              </a:rPr>
              <a:t>Damage </a:t>
            </a:r>
            <a:r>
              <a:rPr lang="de-DE" sz="1800" dirty="0" err="1">
                <a:solidFill>
                  <a:schemeClr val="tx1"/>
                </a:solidFill>
              </a:rPr>
              <a:t>criteria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definition</a:t>
            </a:r>
            <a:r>
              <a:rPr lang="de-DE" sz="1800" dirty="0">
                <a:solidFill>
                  <a:schemeClr val="tx1"/>
                </a:solidFill>
              </a:rPr>
              <a:t> (Type + </a:t>
            </a:r>
            <a:r>
              <a:rPr lang="de-DE" sz="1800" dirty="0" err="1">
                <a:solidFill>
                  <a:schemeClr val="tx1"/>
                </a:solidFill>
              </a:rPr>
              <a:t>Failure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Probablilities</a:t>
            </a:r>
            <a:r>
              <a:rPr lang="de-DE" sz="18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0261" name="Picture 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98" y="2603265"/>
            <a:ext cx="2508985" cy="321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1" name="Gruppieren 60"/>
          <p:cNvGrpSpPr/>
          <p:nvPr/>
        </p:nvGrpSpPr>
        <p:grpSpPr>
          <a:xfrm>
            <a:off x="4675617" y="2085293"/>
            <a:ext cx="2727642" cy="2945312"/>
            <a:chOff x="3295948" y="167397"/>
            <a:chExt cx="2571452" cy="2636128"/>
          </a:xfrm>
        </p:grpSpPr>
        <p:pic>
          <p:nvPicPr>
            <p:cNvPr id="63" name="Picture 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38" r="27992" b="10997"/>
            <a:stretch>
              <a:fillRect/>
            </a:stretch>
          </p:blipFill>
          <p:spPr bwMode="auto">
            <a:xfrm>
              <a:off x="3295948" y="187393"/>
              <a:ext cx="2571452" cy="2506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</a:extLst>
          </p:spPr>
        </p:pic>
        <p:sp>
          <p:nvSpPr>
            <p:cNvPr id="64" name="Text Box 7"/>
            <p:cNvSpPr txBox="1">
              <a:spLocks noChangeArrowheads="1"/>
            </p:cNvSpPr>
            <p:nvPr/>
          </p:nvSpPr>
          <p:spPr bwMode="auto">
            <a:xfrm>
              <a:off x="4212320" y="2691881"/>
              <a:ext cx="908722" cy="1116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8870" tIns="0" rIns="18870" bIns="0" numCol="1" anchor="t" anchorCtr="0" compatLnSpc="1">
              <a:prstTxWarp prst="textNoShape">
                <a:avLst/>
              </a:prstTxWarp>
            </a:bodyPr>
            <a:lstStyle/>
            <a:p>
              <a:pPr algn="just"/>
              <a:r>
                <a:rPr lang="de-DE" sz="70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damage criterion [-]</a:t>
              </a:r>
              <a:endParaRPr lang="de-DE" sz="18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Text Box 4"/>
            <p:cNvSpPr txBox="1">
              <a:spLocks noChangeArrowheads="1"/>
            </p:cNvSpPr>
            <p:nvPr/>
          </p:nvSpPr>
          <p:spPr bwMode="auto">
            <a:xfrm>
              <a:off x="3452360" y="167397"/>
              <a:ext cx="907871" cy="1116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8870" tIns="0" rIns="18870" bIns="0" numCol="1" anchor="t" anchorCtr="0" compatLnSpc="1">
              <a:prstTxWarp prst="textNoShape">
                <a:avLst/>
              </a:prstTxWarp>
            </a:bodyPr>
            <a:lstStyle/>
            <a:p>
              <a:pPr algn="just"/>
              <a:r>
                <a:rPr lang="de-DE" sz="70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failure probability [-]</a:t>
              </a:r>
              <a:endParaRPr lang="de-DE" sz="18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Freeform 3"/>
            <p:cNvSpPr>
              <a:spLocks/>
            </p:cNvSpPr>
            <p:nvPr/>
          </p:nvSpPr>
          <p:spPr bwMode="auto">
            <a:xfrm>
              <a:off x="3473612" y="2023684"/>
              <a:ext cx="580596" cy="569884"/>
            </a:xfrm>
            <a:custGeom>
              <a:avLst/>
              <a:gdLst>
                <a:gd name="T0" fmla="*/ 348 w 348"/>
                <a:gd name="T1" fmla="*/ 0 h 342"/>
                <a:gd name="T2" fmla="*/ 348 w 348"/>
                <a:gd name="T3" fmla="*/ 342 h 342"/>
                <a:gd name="T4" fmla="*/ 0 w 348"/>
                <a:gd name="T5" fmla="*/ 342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8" h="342">
                  <a:moveTo>
                    <a:pt x="348" y="0"/>
                  </a:moveTo>
                  <a:lnTo>
                    <a:pt x="348" y="342"/>
                  </a:lnTo>
                  <a:lnTo>
                    <a:pt x="0" y="342"/>
                  </a:lnTo>
                </a:path>
              </a:pathLst>
            </a:cu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Line 2"/>
            <p:cNvSpPr>
              <a:spLocks noChangeShapeType="1"/>
            </p:cNvSpPr>
            <p:nvPr/>
          </p:nvSpPr>
          <p:spPr bwMode="auto">
            <a:xfrm>
              <a:off x="4883022" y="400683"/>
              <a:ext cx="907871" cy="0"/>
            </a:xfrm>
            <a:prstGeom prst="line">
              <a:avLst/>
            </a:prstGeom>
            <a:noFill/>
            <a:ln w="22225">
              <a:solidFill>
                <a:srgbClr val="0000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9217" name="Rechteck 9216"/>
          <p:cNvSpPr/>
          <p:nvPr/>
        </p:nvSpPr>
        <p:spPr>
          <a:xfrm>
            <a:off x="6622145" y="3258363"/>
            <a:ext cx="2884209" cy="64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9216" name="Gruppieren 9215"/>
          <p:cNvGrpSpPr>
            <a:grpSpLocks noChangeAspect="1"/>
          </p:cNvGrpSpPr>
          <p:nvPr/>
        </p:nvGrpSpPr>
        <p:grpSpPr>
          <a:xfrm>
            <a:off x="6622145" y="3224445"/>
            <a:ext cx="2884209" cy="2827724"/>
            <a:chOff x="152400" y="95750"/>
            <a:chExt cx="2749967" cy="2696111"/>
          </a:xfrm>
        </p:grpSpPr>
        <p:pic>
          <p:nvPicPr>
            <p:cNvPr id="10277" name="Picture 37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09" t="-2605" r="10709" b="4559"/>
            <a:stretch/>
          </p:blipFill>
          <p:spPr bwMode="auto">
            <a:xfrm>
              <a:off x="152400" y="95750"/>
              <a:ext cx="2749967" cy="2696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</a:extLst>
          </p:spPr>
        </p:pic>
        <p:sp>
          <p:nvSpPr>
            <p:cNvPr id="25" name="Text Box 35"/>
            <p:cNvSpPr txBox="1">
              <a:spLocks noChangeArrowheads="1"/>
            </p:cNvSpPr>
            <p:nvPr/>
          </p:nvSpPr>
          <p:spPr bwMode="auto">
            <a:xfrm>
              <a:off x="1129127" y="2673552"/>
              <a:ext cx="907871" cy="1116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8870" tIns="0" rIns="18870" bIns="0" numCol="1" anchor="t" anchorCtr="0" compatLnSpc="1">
              <a:prstTxWarp prst="textNoShape">
                <a:avLst/>
              </a:prstTxWarp>
            </a:bodyPr>
            <a:lstStyle/>
            <a:p>
              <a:pPr algn="just"/>
              <a:r>
                <a:rPr lang="de-DE" sz="70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damage criterion [-]</a:t>
              </a:r>
              <a:endParaRPr lang="de-DE" sz="18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34"/>
            <p:cNvSpPr txBox="1">
              <a:spLocks noChangeArrowheads="1"/>
            </p:cNvSpPr>
            <p:nvPr/>
          </p:nvSpPr>
          <p:spPr bwMode="auto">
            <a:xfrm>
              <a:off x="388719" y="152400"/>
              <a:ext cx="908722" cy="1116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8870" tIns="0" rIns="18870" bIns="0" numCol="1" anchor="t" anchorCtr="0" compatLnSpc="1">
              <a:prstTxWarp prst="textNoShape">
                <a:avLst/>
              </a:prstTxWarp>
            </a:bodyPr>
            <a:lstStyle/>
            <a:p>
              <a:pPr algn="just"/>
              <a:r>
                <a:rPr lang="de-DE" sz="700">
                  <a:solidFill>
                    <a:srgbClr val="000000"/>
                  </a:solidFill>
                  <a:latin typeface="Arial" pitchFamily="34" charset="0"/>
                  <a:ea typeface="Times New Roman" pitchFamily="18" charset="0"/>
                  <a:cs typeface="Arial" pitchFamily="34" charset="0"/>
                </a:rPr>
                <a:t>failure probability [-]</a:t>
              </a:r>
              <a:endParaRPr lang="de-DE" sz="18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Text Box 2">
            <a:extLst>
              <a:ext uri="{FF2B5EF4-FFF2-40B4-BE49-F238E27FC236}">
                <a16:creationId xmlns:a16="http://schemas.microsoft.com/office/drawing/2014/main" id="{97833795-03C7-4DD5-9EC5-0715341AD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>
                <a:solidFill>
                  <a:srgbClr val="009999"/>
                </a:solidFill>
              </a:rPr>
              <a:t>L/V-Module – Target </a:t>
            </a:r>
            <a:r>
              <a:rPr lang="de-DE" sz="2800" b="1" dirty="0" err="1">
                <a:solidFill>
                  <a:srgbClr val="009999"/>
                </a:solidFill>
              </a:rPr>
              <a:t>Functional</a:t>
            </a:r>
            <a:r>
              <a:rPr lang="de-DE" sz="2800" b="1" dirty="0">
                <a:solidFill>
                  <a:srgbClr val="009999"/>
                </a:solidFill>
              </a:rPr>
              <a:t> Modeling  </a:t>
            </a:r>
          </a:p>
        </p:txBody>
      </p:sp>
    </p:spTree>
    <p:extLst>
      <p:ext uri="{BB962C8B-B14F-4D97-AF65-F5344CB8AC3E}">
        <p14:creationId xmlns:p14="http://schemas.microsoft.com/office/powerpoint/2010/main" val="1508483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4" name="Picture 2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8" r="5459" b="15767"/>
          <a:stretch/>
        </p:blipFill>
        <p:spPr bwMode="auto">
          <a:xfrm>
            <a:off x="989993" y="1890661"/>
            <a:ext cx="9522038" cy="315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49" t="13733" r="38855" b="83366"/>
          <a:stretch>
            <a:fillRect/>
          </a:stretch>
        </p:blipFill>
        <p:spPr bwMode="auto">
          <a:xfrm>
            <a:off x="3952816" y="5349678"/>
            <a:ext cx="256892" cy="24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3" t="13750" r="38710" b="83215"/>
          <a:stretch>
            <a:fillRect/>
          </a:stretch>
        </p:blipFill>
        <p:spPr bwMode="auto">
          <a:xfrm>
            <a:off x="3952816" y="5676690"/>
            <a:ext cx="269526" cy="252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46" t="13748" r="38580" b="83318"/>
          <a:stretch>
            <a:fillRect/>
          </a:stretch>
        </p:blipFill>
        <p:spPr bwMode="auto">
          <a:xfrm>
            <a:off x="3929653" y="6035847"/>
            <a:ext cx="303216" cy="24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76" t="22963" r="44580" b="73755"/>
          <a:stretch>
            <a:fillRect/>
          </a:stretch>
        </p:blipFill>
        <p:spPr bwMode="auto">
          <a:xfrm>
            <a:off x="5751012" y="5374616"/>
            <a:ext cx="212465" cy="21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39" t="22963" r="32831" b="73755"/>
          <a:stretch>
            <a:fillRect/>
          </a:stretch>
        </p:blipFill>
        <p:spPr bwMode="auto">
          <a:xfrm>
            <a:off x="5737304" y="5711644"/>
            <a:ext cx="226173" cy="21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274422" y="5376210"/>
            <a:ext cx="7620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tx1"/>
                </a:solidFill>
              </a:rPr>
              <a:t>AND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4280084" y="5711643"/>
            <a:ext cx="7620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tx1"/>
                </a:solidFill>
              </a:rPr>
              <a:t>OR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4278951" y="6062380"/>
            <a:ext cx="11697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1"/>
                </a:solidFill>
              </a:rPr>
              <a:t>COMBINATION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6111508" y="5375078"/>
            <a:ext cx="7620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>
                <a:solidFill>
                  <a:schemeClr val="tx1"/>
                </a:solidFill>
              </a:rPr>
              <a:t>Criterion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117170" y="5710511"/>
            <a:ext cx="962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>
                <a:solidFill>
                  <a:schemeClr val="tx1"/>
                </a:solidFill>
              </a:rPr>
              <a:t>Complement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847694" y="1014294"/>
            <a:ext cx="844988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functional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model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L/V </a:t>
            </a:r>
            <a:r>
              <a:rPr lang="de-DE" sz="1800" dirty="0" err="1">
                <a:solidFill>
                  <a:schemeClr val="tx1"/>
                </a:solidFill>
              </a:rPr>
              <a:t>module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consists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two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parts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 startAt="2"/>
            </a:pPr>
            <a:r>
              <a:rPr lang="de-DE" sz="1800" dirty="0">
                <a:solidFill>
                  <a:schemeClr val="tx1"/>
                </a:solidFill>
              </a:rPr>
              <a:t>Fault </a:t>
            </a:r>
            <a:r>
              <a:rPr lang="de-DE" sz="1800" dirty="0" err="1">
                <a:solidFill>
                  <a:schemeClr val="tx1"/>
                </a:solidFill>
              </a:rPr>
              <a:t>Tree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AB61C1B3-FFDF-46EC-836F-2E5991297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>
                <a:solidFill>
                  <a:srgbClr val="009999"/>
                </a:solidFill>
              </a:rPr>
              <a:t>L/V-Module – Target </a:t>
            </a:r>
            <a:r>
              <a:rPr lang="de-DE" sz="2800" b="1" dirty="0" err="1">
                <a:solidFill>
                  <a:srgbClr val="009999"/>
                </a:solidFill>
              </a:rPr>
              <a:t>Functional</a:t>
            </a:r>
            <a:r>
              <a:rPr lang="de-DE" sz="2800" b="1" dirty="0">
                <a:solidFill>
                  <a:srgbClr val="009999"/>
                </a:solidFill>
              </a:rPr>
              <a:t> Modeling  </a:t>
            </a:r>
          </a:p>
        </p:txBody>
      </p:sp>
    </p:spTree>
    <p:extLst>
      <p:ext uri="{BB962C8B-B14F-4D97-AF65-F5344CB8AC3E}">
        <p14:creationId xmlns:p14="http://schemas.microsoft.com/office/powerpoint/2010/main" val="779757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21" y="1487314"/>
            <a:ext cx="3315295" cy="2083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0" name="Pfeil nach unten 299"/>
          <p:cNvSpPr/>
          <p:nvPr/>
        </p:nvSpPr>
        <p:spPr>
          <a:xfrm>
            <a:off x="5757179" y="3305634"/>
            <a:ext cx="385651" cy="710841"/>
          </a:xfrm>
          <a:prstGeom prst="downArrow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>
              <a:solidFill>
                <a:srgbClr val="009999"/>
              </a:solidFill>
            </a:endParaRPr>
          </a:p>
        </p:txBody>
      </p:sp>
      <p:sp>
        <p:nvSpPr>
          <p:cNvPr id="302" name="Ellipse 301"/>
          <p:cNvSpPr/>
          <p:nvPr/>
        </p:nvSpPr>
        <p:spPr>
          <a:xfrm>
            <a:off x="5018208" y="4085631"/>
            <a:ext cx="1863593" cy="93106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800" b="1">
                <a:solidFill>
                  <a:srgbClr val="009999"/>
                </a:solidFill>
              </a:rPr>
              <a:t>Fault Tree Processor</a:t>
            </a:r>
          </a:p>
        </p:txBody>
      </p:sp>
      <p:sp>
        <p:nvSpPr>
          <p:cNvPr id="30795" name="Rechteck 30794"/>
          <p:cNvSpPr/>
          <p:nvPr/>
        </p:nvSpPr>
        <p:spPr>
          <a:xfrm>
            <a:off x="1524001" y="3543838"/>
            <a:ext cx="1774381" cy="26509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rgbClr val="009999"/>
                </a:solidFill>
              </a:rPr>
              <a:t>Analysis </a:t>
            </a:r>
            <a:r>
              <a:rPr lang="de-DE" sz="1600" b="1" dirty="0" err="1">
                <a:solidFill>
                  <a:srgbClr val="009999"/>
                </a:solidFill>
              </a:rPr>
              <a:t>result</a:t>
            </a:r>
            <a:endParaRPr lang="de-DE" sz="1600" b="1" dirty="0">
              <a:solidFill>
                <a:srgbClr val="009999"/>
              </a:solidFill>
            </a:endParaRPr>
          </a:p>
        </p:txBody>
      </p:sp>
      <p:sp>
        <p:nvSpPr>
          <p:cNvPr id="334" name="Textfeld 333"/>
          <p:cNvSpPr txBox="1"/>
          <p:nvPr/>
        </p:nvSpPr>
        <p:spPr>
          <a:xfrm>
            <a:off x="5055407" y="3372449"/>
            <a:ext cx="1789193" cy="584775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individual </a:t>
            </a:r>
            <a:r>
              <a:rPr lang="de-DE" sz="1600" dirty="0" err="1">
                <a:solidFill>
                  <a:schemeClr val="tx1"/>
                </a:solidFill>
              </a:rPr>
              <a:t>failure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probabilities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335" name="Textfeld 334"/>
          <p:cNvSpPr txBox="1"/>
          <p:nvPr/>
        </p:nvSpPr>
        <p:spPr>
          <a:xfrm>
            <a:off x="4843833" y="3504368"/>
            <a:ext cx="3848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>
                <a:solidFill>
                  <a:srgbClr val="009999"/>
                </a:solidFill>
              </a:rPr>
              <a:t>…</a:t>
            </a:r>
          </a:p>
        </p:txBody>
      </p:sp>
      <p:sp>
        <p:nvSpPr>
          <p:cNvPr id="336" name="Textfeld 335"/>
          <p:cNvSpPr txBox="1"/>
          <p:nvPr/>
        </p:nvSpPr>
        <p:spPr>
          <a:xfrm>
            <a:off x="2082366" y="4243387"/>
            <a:ext cx="2100311" cy="830997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tx1"/>
                </a:solidFill>
              </a:rPr>
              <a:t>statistically independent events</a:t>
            </a:r>
          </a:p>
          <a:p>
            <a:pPr algn="ctr"/>
            <a:r>
              <a:rPr lang="de-DE" sz="1600">
                <a:solidFill>
                  <a:schemeClr val="tx1"/>
                </a:solidFill>
                <a:sym typeface="Wingdings" pitchFamily="2" charset="2"/>
              </a:rPr>
              <a:t> direct calculation</a:t>
            </a:r>
            <a:endParaRPr lang="de-DE" sz="1600">
              <a:solidFill>
                <a:schemeClr val="tx1"/>
              </a:solidFill>
            </a:endParaRPr>
          </a:p>
        </p:txBody>
      </p:sp>
      <p:sp>
        <p:nvSpPr>
          <p:cNvPr id="337" name="Textfeld 336"/>
          <p:cNvSpPr txBox="1"/>
          <p:nvPr/>
        </p:nvSpPr>
        <p:spPr>
          <a:xfrm>
            <a:off x="7636642" y="4242108"/>
            <a:ext cx="2355770" cy="1077218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chemeClr val="tx1"/>
                </a:solidFill>
              </a:rPr>
              <a:t>statistically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dependent</a:t>
            </a:r>
            <a:r>
              <a:rPr lang="de-DE" sz="1600" dirty="0">
                <a:solidFill>
                  <a:schemeClr val="tx1"/>
                </a:solidFill>
              </a:rPr>
              <a:t> </a:t>
            </a:r>
            <a:r>
              <a:rPr lang="de-DE" sz="1600" dirty="0" err="1">
                <a:solidFill>
                  <a:schemeClr val="tx1"/>
                </a:solidFill>
              </a:rPr>
              <a:t>events</a:t>
            </a:r>
            <a:endParaRPr lang="de-DE" sz="1600" dirty="0">
              <a:solidFill>
                <a:schemeClr val="tx1"/>
              </a:solidFill>
            </a:endParaRPr>
          </a:p>
          <a:p>
            <a:pPr algn="ctr"/>
            <a:r>
              <a:rPr lang="de-DE" sz="16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de-DE" sz="1600" dirty="0" err="1">
                <a:solidFill>
                  <a:schemeClr val="tx1"/>
                </a:solidFill>
                <a:sym typeface="Wingdings" pitchFamily="2" charset="2"/>
              </a:rPr>
              <a:t>recursive</a:t>
            </a:r>
            <a:r>
              <a:rPr lang="de-DE" sz="1600" dirty="0">
                <a:solidFill>
                  <a:schemeClr val="tx1"/>
                </a:solidFill>
                <a:sym typeface="Wingdings" pitchFamily="2" charset="2"/>
              </a:rPr>
              <a:t> </a:t>
            </a:r>
            <a:r>
              <a:rPr lang="de-DE" sz="1600" dirty="0" err="1">
                <a:solidFill>
                  <a:schemeClr val="tx1"/>
                </a:solidFill>
                <a:sym typeface="Wingdings" pitchFamily="2" charset="2"/>
              </a:rPr>
              <a:t>algorithm</a:t>
            </a:r>
            <a:r>
              <a:rPr lang="de-DE" sz="1600" dirty="0">
                <a:solidFill>
                  <a:schemeClr val="tx1"/>
                </a:solidFill>
                <a:sym typeface="Wingdings" pitchFamily="2" charset="2"/>
              </a:rPr>
              <a:t> (Page &amp; Perry)</a:t>
            </a:r>
            <a:endParaRPr lang="de-DE" sz="1600" dirty="0">
              <a:solidFill>
                <a:schemeClr val="tx1"/>
              </a:solidFill>
            </a:endParaRPr>
          </a:p>
        </p:txBody>
      </p:sp>
      <p:sp>
        <p:nvSpPr>
          <p:cNvPr id="338" name="Pfeil nach unten 337"/>
          <p:cNvSpPr/>
          <p:nvPr/>
        </p:nvSpPr>
        <p:spPr>
          <a:xfrm rot="5400000">
            <a:off x="4405135" y="4247298"/>
            <a:ext cx="385651" cy="607732"/>
          </a:xfrm>
          <a:prstGeom prst="downArrow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>
              <a:solidFill>
                <a:srgbClr val="009999"/>
              </a:solidFill>
            </a:endParaRPr>
          </a:p>
        </p:txBody>
      </p:sp>
      <p:sp>
        <p:nvSpPr>
          <p:cNvPr id="339" name="Pfeil nach unten 338"/>
          <p:cNvSpPr/>
          <p:nvPr/>
        </p:nvSpPr>
        <p:spPr>
          <a:xfrm rot="16200000">
            <a:off x="7139951" y="4246019"/>
            <a:ext cx="385651" cy="607732"/>
          </a:xfrm>
          <a:prstGeom prst="downArrow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>
              <a:solidFill>
                <a:srgbClr val="009999"/>
              </a:solidFill>
            </a:endParaRPr>
          </a:p>
        </p:txBody>
      </p:sp>
      <p:sp>
        <p:nvSpPr>
          <p:cNvPr id="297" name="Nach oben gebogener Pfeil 296"/>
          <p:cNvSpPr/>
          <p:nvPr/>
        </p:nvSpPr>
        <p:spPr>
          <a:xfrm rot="16200000" flipH="1">
            <a:off x="8000493" y="5258133"/>
            <a:ext cx="692123" cy="814508"/>
          </a:xfrm>
          <a:prstGeom prst="bentUpArrow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>
              <a:solidFill>
                <a:srgbClr val="009999"/>
              </a:solidFill>
            </a:endParaRPr>
          </a:p>
        </p:txBody>
      </p:sp>
      <p:sp>
        <p:nvSpPr>
          <p:cNvPr id="341" name="Nach oben gebogener Pfeil 340"/>
          <p:cNvSpPr/>
          <p:nvPr/>
        </p:nvSpPr>
        <p:spPr>
          <a:xfrm rot="5400000">
            <a:off x="3195954" y="5255894"/>
            <a:ext cx="687642" cy="814508"/>
          </a:xfrm>
          <a:prstGeom prst="bentUpArrow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>
              <a:solidFill>
                <a:srgbClr val="009999"/>
              </a:solidFill>
            </a:endParaRPr>
          </a:p>
        </p:txBody>
      </p:sp>
      <p:sp>
        <p:nvSpPr>
          <p:cNvPr id="342" name="Textfeld 341"/>
          <p:cNvSpPr txBox="1"/>
          <p:nvPr/>
        </p:nvSpPr>
        <p:spPr>
          <a:xfrm>
            <a:off x="4587709" y="5503951"/>
            <a:ext cx="2100311" cy="584775"/>
          </a:xfrm>
          <a:prstGeom prst="rect">
            <a:avLst/>
          </a:prstGeom>
          <a:solidFill>
            <a:schemeClr val="bg1"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tx1"/>
                </a:solidFill>
              </a:rPr>
              <a:t>Kill Probability</a:t>
            </a:r>
          </a:p>
          <a:p>
            <a:pPr algn="ctr"/>
            <a:r>
              <a:rPr lang="de-DE" sz="1600">
                <a:solidFill>
                  <a:schemeClr val="tx1"/>
                </a:solidFill>
              </a:rPr>
              <a:t>P</a:t>
            </a:r>
            <a:r>
              <a:rPr lang="de-DE" sz="1600" baseline="-25000">
                <a:solidFill>
                  <a:schemeClr val="tx1"/>
                </a:solidFill>
              </a:rPr>
              <a:t>k</a:t>
            </a:r>
          </a:p>
        </p:txBody>
      </p:sp>
      <p:pic>
        <p:nvPicPr>
          <p:cNvPr id="301" name="Picture 3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90"/>
          <a:stretch/>
        </p:blipFill>
        <p:spPr bwMode="auto">
          <a:xfrm>
            <a:off x="6265399" y="5247774"/>
            <a:ext cx="579200" cy="102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3" name="Textfeld 342"/>
          <p:cNvSpPr txBox="1"/>
          <p:nvPr/>
        </p:nvSpPr>
        <p:spPr>
          <a:xfrm>
            <a:off x="847693" y="1014295"/>
            <a:ext cx="841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single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failure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probabilities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combined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according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their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relationship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defined</a:t>
            </a:r>
            <a:r>
              <a:rPr lang="de-DE" sz="1800" dirty="0">
                <a:solidFill>
                  <a:schemeClr val="tx1"/>
                </a:solidFill>
              </a:rPr>
              <a:t> in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fault </a:t>
            </a:r>
            <a:r>
              <a:rPr lang="de-DE" sz="1800" dirty="0" err="1">
                <a:solidFill>
                  <a:schemeClr val="tx1"/>
                </a:solidFill>
              </a:rPr>
              <a:t>tree</a:t>
            </a:r>
            <a:r>
              <a:rPr lang="de-DE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Freihandform 5"/>
          <p:cNvSpPr/>
          <p:nvPr/>
        </p:nvSpPr>
        <p:spPr>
          <a:xfrm>
            <a:off x="3299662" y="3557708"/>
            <a:ext cx="998925" cy="153680"/>
          </a:xfrm>
          <a:custGeom>
            <a:avLst/>
            <a:gdLst>
              <a:gd name="connsiteX0" fmla="*/ 0 w 998925"/>
              <a:gd name="connsiteY0" fmla="*/ 145996 h 153680"/>
              <a:gd name="connsiteX1" fmla="*/ 998925 w 998925"/>
              <a:gd name="connsiteY1" fmla="*/ 153680 h 153680"/>
              <a:gd name="connsiteX2" fmla="*/ 998925 w 998925"/>
              <a:gd name="connsiteY2" fmla="*/ 0 h 15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8925" h="153680">
                <a:moveTo>
                  <a:pt x="0" y="145996"/>
                </a:moveTo>
                <a:lnTo>
                  <a:pt x="998925" y="153680"/>
                </a:lnTo>
                <a:lnTo>
                  <a:pt x="998925" y="0"/>
                </a:lnTo>
              </a:path>
            </a:pathLst>
          </a:custGeom>
          <a:noFill/>
          <a:ln>
            <a:solidFill>
              <a:srgbClr val="009999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sp>
        <p:nvSpPr>
          <p:cNvPr id="35" name="Freihandform 34"/>
          <p:cNvSpPr/>
          <p:nvPr/>
        </p:nvSpPr>
        <p:spPr>
          <a:xfrm>
            <a:off x="3299662" y="3556428"/>
            <a:ext cx="1358793" cy="154960"/>
          </a:xfrm>
          <a:custGeom>
            <a:avLst/>
            <a:gdLst>
              <a:gd name="connsiteX0" fmla="*/ 0 w 998925"/>
              <a:gd name="connsiteY0" fmla="*/ 145996 h 153680"/>
              <a:gd name="connsiteX1" fmla="*/ 998925 w 998925"/>
              <a:gd name="connsiteY1" fmla="*/ 153680 h 153680"/>
              <a:gd name="connsiteX2" fmla="*/ 998925 w 998925"/>
              <a:gd name="connsiteY2" fmla="*/ 0 h 15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8925" h="153680">
                <a:moveTo>
                  <a:pt x="0" y="145996"/>
                </a:moveTo>
                <a:lnTo>
                  <a:pt x="998925" y="153680"/>
                </a:lnTo>
                <a:lnTo>
                  <a:pt x="998925" y="0"/>
                </a:lnTo>
              </a:path>
            </a:pathLst>
          </a:custGeom>
          <a:noFill/>
          <a:ln>
            <a:solidFill>
              <a:srgbClr val="009999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sp>
        <p:nvSpPr>
          <p:cNvPr id="36" name="Freihandform 35"/>
          <p:cNvSpPr/>
          <p:nvPr/>
        </p:nvSpPr>
        <p:spPr>
          <a:xfrm>
            <a:off x="3323815" y="3242662"/>
            <a:ext cx="1512654" cy="475130"/>
          </a:xfrm>
          <a:custGeom>
            <a:avLst/>
            <a:gdLst>
              <a:gd name="connsiteX0" fmla="*/ 0 w 998925"/>
              <a:gd name="connsiteY0" fmla="*/ 145996 h 153680"/>
              <a:gd name="connsiteX1" fmla="*/ 998925 w 998925"/>
              <a:gd name="connsiteY1" fmla="*/ 153680 h 153680"/>
              <a:gd name="connsiteX2" fmla="*/ 998925 w 998925"/>
              <a:gd name="connsiteY2" fmla="*/ 0 h 153680"/>
              <a:gd name="connsiteX0" fmla="*/ 0 w 997355"/>
              <a:gd name="connsiteY0" fmla="*/ 150618 h 153680"/>
              <a:gd name="connsiteX1" fmla="*/ 997355 w 997355"/>
              <a:gd name="connsiteY1" fmla="*/ 153680 h 153680"/>
              <a:gd name="connsiteX2" fmla="*/ 997355 w 997355"/>
              <a:gd name="connsiteY2" fmla="*/ 0 h 153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7355" h="153680">
                <a:moveTo>
                  <a:pt x="0" y="150618"/>
                </a:moveTo>
                <a:lnTo>
                  <a:pt x="997355" y="153680"/>
                </a:lnTo>
                <a:lnTo>
                  <a:pt x="997355" y="0"/>
                </a:lnTo>
              </a:path>
            </a:pathLst>
          </a:custGeom>
          <a:noFill/>
          <a:ln>
            <a:solidFill>
              <a:srgbClr val="009999"/>
            </a:solidFill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05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080" y="2644655"/>
            <a:ext cx="1608519" cy="73623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572" y="1908418"/>
            <a:ext cx="1608519" cy="736237"/>
          </a:xfrm>
          <a:prstGeom prst="rect">
            <a:avLst/>
          </a:prstGeom>
        </p:spPr>
      </p:pic>
      <p:sp>
        <p:nvSpPr>
          <p:cNvPr id="30" name="Text Box 2">
            <a:extLst>
              <a:ext uri="{FF2B5EF4-FFF2-40B4-BE49-F238E27FC236}">
                <a16:creationId xmlns:a16="http://schemas.microsoft.com/office/drawing/2014/main" id="{8A9B19AB-837E-452D-AE2F-E94571A99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>
                <a:solidFill>
                  <a:srgbClr val="009999"/>
                </a:solidFill>
              </a:rPr>
              <a:t>L/V-Module – Fault </a:t>
            </a:r>
            <a:r>
              <a:rPr lang="de-DE" sz="2800" b="1" dirty="0" err="1">
                <a:solidFill>
                  <a:srgbClr val="009999"/>
                </a:solidFill>
              </a:rPr>
              <a:t>Tree</a:t>
            </a:r>
            <a:r>
              <a:rPr lang="de-DE" sz="2800" b="1" dirty="0">
                <a:solidFill>
                  <a:srgbClr val="009999"/>
                </a:solidFill>
              </a:rPr>
              <a:t> </a:t>
            </a:r>
            <a:r>
              <a:rPr lang="de-DE" sz="2800" b="1" dirty="0" err="1">
                <a:solidFill>
                  <a:srgbClr val="009999"/>
                </a:solidFill>
              </a:rPr>
              <a:t>Processor</a:t>
            </a:r>
            <a:endParaRPr lang="de-DE" sz="2800" b="1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14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0" animBg="1"/>
      <p:bldP spid="302" grpId="0" animBg="1"/>
      <p:bldP spid="30795" grpId="0" animBg="1"/>
      <p:bldP spid="334" grpId="0" animBg="1"/>
      <p:bldP spid="335" grpId="0"/>
      <p:bldP spid="336" grpId="0" animBg="1"/>
      <p:bldP spid="337" grpId="0" animBg="1"/>
      <p:bldP spid="338" grpId="0" animBg="1"/>
      <p:bldP spid="339" grpId="0" animBg="1"/>
      <p:bldP spid="297" grpId="0" animBg="1"/>
      <p:bldP spid="341" grpId="0" animBg="1"/>
      <p:bldP spid="342" grpId="0" animBg="1"/>
      <p:bldP spid="6" grpId="0" animBg="1"/>
      <p:bldP spid="35" grpId="0" animBg="1"/>
      <p:bldP spid="3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4750344" y="2869541"/>
            <a:ext cx="1863593" cy="93106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rgbClr val="009999"/>
                </a:solidFill>
              </a:rPr>
              <a:t>Analyzer</a:t>
            </a:r>
          </a:p>
        </p:txBody>
      </p:sp>
      <p:cxnSp>
        <p:nvCxnSpPr>
          <p:cNvPr id="30" name="Gerade Verbindung mit Pfeil 29"/>
          <p:cNvCxnSpPr>
            <a:cxnSpLocks/>
          </p:cNvCxnSpPr>
          <p:nvPr/>
        </p:nvCxnSpPr>
        <p:spPr>
          <a:xfrm flipV="1">
            <a:off x="4253423" y="3299975"/>
            <a:ext cx="448195" cy="10218"/>
          </a:xfrm>
          <a:prstGeom prst="straightConnector1">
            <a:avLst/>
          </a:prstGeom>
          <a:ln w="28575">
            <a:solidFill>
              <a:srgbClr val="009999"/>
            </a:solidFill>
            <a:prstDash val="dash"/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feld 27"/>
          <p:cNvSpPr txBox="1"/>
          <p:nvPr/>
        </p:nvSpPr>
        <p:spPr>
          <a:xfrm>
            <a:off x="7409554" y="3928407"/>
            <a:ext cx="1789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BAD module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1988297" y="3928408"/>
            <a:ext cx="1789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ERA module</a:t>
            </a:r>
          </a:p>
        </p:txBody>
      </p:sp>
      <p:sp>
        <p:nvSpPr>
          <p:cNvPr id="30733" name="Rechteck 30732"/>
          <p:cNvSpPr/>
          <p:nvPr/>
        </p:nvSpPr>
        <p:spPr>
          <a:xfrm>
            <a:off x="4480811" y="5724198"/>
            <a:ext cx="2462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gridded analyses module</a:t>
            </a:r>
          </a:p>
          <a:p>
            <a:pPr algn="ctr"/>
            <a:r>
              <a:rPr lang="en-US" sz="1600">
                <a:solidFill>
                  <a:schemeClr val="tx1"/>
                </a:solidFill>
              </a:rPr>
              <a:t>(vulnerability)</a:t>
            </a:r>
          </a:p>
        </p:txBody>
      </p:sp>
      <p:pic>
        <p:nvPicPr>
          <p:cNvPr id="20517" name="Picture 37" descr="F:\NX-Software\Vertrieb\blendwerk\TSC-ERA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94" y="2230659"/>
            <a:ext cx="2514790" cy="1697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" name="Textfeld 152"/>
          <p:cNvSpPr txBox="1"/>
          <p:nvPr/>
        </p:nvSpPr>
        <p:spPr>
          <a:xfrm>
            <a:off x="847693" y="1014295"/>
            <a:ext cx="9257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The analyzer can be enhanced to conduct gridded simulations that can be parameterized if required. Add-ons for BAD and ERA are also available.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93CFD86-C8BF-4304-99BC-20A796859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507" y="2233486"/>
            <a:ext cx="2600361" cy="1671661"/>
          </a:xfrm>
          <a:prstGeom prst="rect">
            <a:avLst/>
          </a:prstGeom>
        </p:spPr>
      </p:pic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2637C948-37CB-4094-8335-9EC50CCE47BC}"/>
              </a:ext>
            </a:extLst>
          </p:cNvPr>
          <p:cNvCxnSpPr>
            <a:cxnSpLocks/>
          </p:cNvCxnSpPr>
          <p:nvPr/>
        </p:nvCxnSpPr>
        <p:spPr>
          <a:xfrm flipV="1">
            <a:off x="6621801" y="3295853"/>
            <a:ext cx="448195" cy="10218"/>
          </a:xfrm>
          <a:prstGeom prst="straightConnector1">
            <a:avLst/>
          </a:prstGeom>
          <a:ln w="28575">
            <a:solidFill>
              <a:srgbClr val="009999"/>
            </a:solidFill>
            <a:prstDash val="dash"/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rafik 13">
            <a:extLst>
              <a:ext uri="{FF2B5EF4-FFF2-40B4-BE49-F238E27FC236}">
                <a16:creationId xmlns:a16="http://schemas.microsoft.com/office/drawing/2014/main" id="{6648B478-C949-4A8D-A747-D2E7A63DF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324" y="4155840"/>
            <a:ext cx="3044091" cy="1575451"/>
          </a:xfrm>
          <a:prstGeom prst="rect">
            <a:avLst/>
          </a:prstGeom>
        </p:spPr>
      </p:pic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3B3C017E-94D7-48A4-AF4C-E8FABDEF8455}"/>
              </a:ext>
            </a:extLst>
          </p:cNvPr>
          <p:cNvCxnSpPr>
            <a:cxnSpLocks/>
          </p:cNvCxnSpPr>
          <p:nvPr/>
        </p:nvCxnSpPr>
        <p:spPr>
          <a:xfrm flipV="1">
            <a:off x="5682140" y="3866515"/>
            <a:ext cx="0" cy="384208"/>
          </a:xfrm>
          <a:prstGeom prst="straightConnector1">
            <a:avLst/>
          </a:prstGeom>
          <a:ln w="28575">
            <a:solidFill>
              <a:srgbClr val="009999"/>
            </a:solidFill>
            <a:prstDash val="dash"/>
            <a:headEnd type="arrow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2">
            <a:extLst>
              <a:ext uri="{FF2B5EF4-FFF2-40B4-BE49-F238E27FC236}">
                <a16:creationId xmlns:a16="http://schemas.microsoft.com/office/drawing/2014/main" id="{73F00FBB-FB92-4CD0-ABCF-8FB427E1E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Analyzer Modules</a:t>
            </a:r>
          </a:p>
        </p:txBody>
      </p:sp>
    </p:spTree>
    <p:extLst>
      <p:ext uri="{BB962C8B-B14F-4D97-AF65-F5344CB8AC3E}">
        <p14:creationId xmlns:p14="http://schemas.microsoft.com/office/powerpoint/2010/main" val="17804356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feld 152"/>
          <p:cNvSpPr txBox="1"/>
          <p:nvPr/>
        </p:nvSpPr>
        <p:spPr>
          <a:xfrm>
            <a:off x="847693" y="1014295"/>
            <a:ext cx="9257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The ERA module allows to model sandwich structures with one explosive layer and an arbitrary number of flyer plate layers.</a:t>
            </a: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3F00FBB-FB92-4CD0-ABCF-8FB427E1E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ERA Module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97851A4-6440-4BA1-9656-945C2DCD2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520" y="2164419"/>
            <a:ext cx="7151576" cy="328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308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feld 152"/>
          <p:cNvSpPr txBox="1"/>
          <p:nvPr/>
        </p:nvSpPr>
        <p:spPr>
          <a:xfrm>
            <a:off x="847693" y="1014295"/>
            <a:ext cx="925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Note: ERA plates are stopped when hitting a target plate (</a:t>
            </a:r>
            <a:r>
              <a:rPr lang="en-US" sz="1800" dirty="0">
                <a:solidFill>
                  <a:schemeClr val="tx1"/>
                </a:solidFill>
                <a:sym typeface="Wingdings" panose="05000000000000000000" pitchFamily="2" charset="2"/>
              </a:rPr>
              <a:t> no momentum transfer)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3F00FBB-FB92-4CD0-ABCF-8FB427E1E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ERA Module</a:t>
            </a:r>
          </a:p>
        </p:txBody>
      </p:sp>
      <p:pic>
        <p:nvPicPr>
          <p:cNvPr id="25" name="ERA-example">
            <a:hlinkClick r:id="" action="ppaction://media"/>
            <a:extLst>
              <a:ext uri="{FF2B5EF4-FFF2-40B4-BE49-F238E27FC236}">
                <a16:creationId xmlns:a16="http://schemas.microsoft.com/office/drawing/2014/main" id="{3A73E6A0-ECAF-4842-A5F6-6314F9AD85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1437" y="1624790"/>
            <a:ext cx="8164167" cy="444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28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feld 152"/>
          <p:cNvSpPr txBox="1"/>
          <p:nvPr/>
        </p:nvSpPr>
        <p:spPr>
          <a:xfrm>
            <a:off x="847693" y="1014295"/>
            <a:ext cx="925736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Behind Armor Debris can be fully evaluated: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fragment mass distribution M(m) and N(m)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fragment trajectories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fragment terminal ballistics</a:t>
            </a: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3F00FBB-FB92-4CD0-ABCF-8FB427E1E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BAD Module</a:t>
            </a:r>
          </a:p>
        </p:txBody>
      </p:sp>
      <p:pic>
        <p:nvPicPr>
          <p:cNvPr id="2" name="BAD-example">
            <a:hlinkClick r:id="" action="ppaction://media"/>
            <a:extLst>
              <a:ext uri="{FF2B5EF4-FFF2-40B4-BE49-F238E27FC236}">
                <a16:creationId xmlns:a16="http://schemas.microsoft.com/office/drawing/2014/main" id="{B82DAD11-228D-4FF2-98A6-CA2E6794A4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350" y="2501325"/>
            <a:ext cx="6796521" cy="370091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76F409F-5B8D-41B3-BDCE-D25AB56677A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406" t="4913" r="29158" b="2542"/>
          <a:stretch/>
        </p:blipFill>
        <p:spPr>
          <a:xfrm>
            <a:off x="5813829" y="408187"/>
            <a:ext cx="4469527" cy="3908833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97E750F-FC63-468B-BF20-2870079DDAD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6732" t="3394" r="28341" b="2542"/>
          <a:stretch/>
        </p:blipFill>
        <p:spPr>
          <a:xfrm>
            <a:off x="6482281" y="2168347"/>
            <a:ext cx="4627032" cy="3793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35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Textfeld 342"/>
          <p:cNvSpPr txBox="1"/>
          <p:nvPr/>
        </p:nvSpPr>
        <p:spPr>
          <a:xfrm>
            <a:off x="847693" y="1014295"/>
            <a:ext cx="8416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output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augmented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according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user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requirements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</a:p>
          <a:p>
            <a:endParaRPr lang="de-DE" sz="18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unidirectional (2D) and </a:t>
            </a:r>
            <a:r>
              <a:rPr lang="de-DE" sz="1800" dirty="0">
                <a:solidFill>
                  <a:schemeClr val="tx1"/>
                </a:solidFill>
              </a:rPr>
              <a:t>multi-</a:t>
            </a:r>
            <a:r>
              <a:rPr lang="de-DE" sz="1800" dirty="0" err="1">
                <a:solidFill>
                  <a:schemeClr val="tx1"/>
                </a:solidFill>
              </a:rPr>
              <a:t>directional</a:t>
            </a:r>
            <a:r>
              <a:rPr lang="de-DE" sz="1800" dirty="0">
                <a:solidFill>
                  <a:schemeClr val="tx1"/>
                </a:solidFill>
              </a:rPr>
              <a:t> (3D) </a:t>
            </a:r>
            <a:r>
              <a:rPr lang="de-DE" sz="1800" dirty="0" err="1">
                <a:solidFill>
                  <a:schemeClr val="tx1"/>
                </a:solidFill>
              </a:rPr>
              <a:t>graphics</a:t>
            </a:r>
            <a:endParaRPr lang="de-DE" sz="1800" dirty="0">
              <a:solidFill>
                <a:schemeClr val="tx1"/>
              </a:solidFill>
            </a:endParaRPr>
          </a:p>
        </p:txBody>
      </p:sp>
      <p:pic>
        <p:nvPicPr>
          <p:cNvPr id="13656" name="Picture 34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2" t="12688" r="28175" b="51535"/>
          <a:stretch/>
        </p:blipFill>
        <p:spPr bwMode="auto">
          <a:xfrm>
            <a:off x="7190809" y="2016080"/>
            <a:ext cx="1988885" cy="118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2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425" y="2104258"/>
            <a:ext cx="407987" cy="101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9" t="7710" r="22022" b="8156"/>
          <a:stretch/>
        </p:blipFill>
        <p:spPr bwMode="auto">
          <a:xfrm>
            <a:off x="2466870" y="2197322"/>
            <a:ext cx="2430899" cy="91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4" name="Picture 3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84"/>
          <a:stretch/>
        </p:blipFill>
        <p:spPr bwMode="auto">
          <a:xfrm>
            <a:off x="5737206" y="2104258"/>
            <a:ext cx="1362260" cy="106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8" name="Textfeld 387"/>
          <p:cNvSpPr txBox="1"/>
          <p:nvPr/>
        </p:nvSpPr>
        <p:spPr>
          <a:xfrm>
            <a:off x="2052920" y="3471903"/>
            <a:ext cx="7210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>
                <a:solidFill>
                  <a:schemeClr val="tx1"/>
                </a:solidFill>
              </a:rPr>
              <a:t>Cartesian and polar diagrams</a:t>
            </a:r>
          </a:p>
        </p:txBody>
      </p:sp>
      <p:grpSp>
        <p:nvGrpSpPr>
          <p:cNvPr id="29" name="Gruppieren 28"/>
          <p:cNvGrpSpPr>
            <a:grpSpLocks noChangeAspect="1"/>
          </p:cNvGrpSpPr>
          <p:nvPr/>
        </p:nvGrpSpPr>
        <p:grpSpPr>
          <a:xfrm>
            <a:off x="5748148" y="3837666"/>
            <a:ext cx="2437103" cy="2356019"/>
            <a:chOff x="7207507" y="2865924"/>
            <a:chExt cx="1534062" cy="1483023"/>
          </a:xfrm>
        </p:grpSpPr>
        <p:pic>
          <p:nvPicPr>
            <p:cNvPr id="30" name="Picture 2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601"/>
            <a:stretch/>
          </p:blipFill>
          <p:spPr bwMode="auto">
            <a:xfrm>
              <a:off x="7207507" y="2865924"/>
              <a:ext cx="1513872" cy="14830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Rechteck 30"/>
            <p:cNvSpPr/>
            <p:nvPr/>
          </p:nvSpPr>
          <p:spPr>
            <a:xfrm>
              <a:off x="8636794" y="3629025"/>
              <a:ext cx="104775" cy="123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743" y="3984179"/>
            <a:ext cx="2489436" cy="213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 Box 2">
            <a:extLst>
              <a:ext uri="{FF2B5EF4-FFF2-40B4-BE49-F238E27FC236}">
                <a16:creationId xmlns:a16="http://schemas.microsoft.com/office/drawing/2014/main" id="{6351EDE6-ED37-40F7-8060-AA6B1D626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dirty="0">
                <a:solidFill>
                  <a:srgbClr val="009999"/>
                </a:solidFill>
              </a:rPr>
              <a:t>Augmented</a:t>
            </a:r>
            <a:r>
              <a:rPr lang="de-DE" sz="2800" b="1" dirty="0">
                <a:solidFill>
                  <a:srgbClr val="009999"/>
                </a:solidFill>
              </a:rPr>
              <a:t> Output</a:t>
            </a:r>
          </a:p>
        </p:txBody>
      </p:sp>
    </p:spTree>
    <p:extLst>
      <p:ext uri="{BB962C8B-B14F-4D97-AF65-F5344CB8AC3E}">
        <p14:creationId xmlns:p14="http://schemas.microsoft.com/office/powerpoint/2010/main" val="286762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CE1D2-F343-D2AB-2666-875B780C0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026F7A8F-0657-CDDD-D842-5C144BEDD920}"/>
              </a:ext>
            </a:extLst>
          </p:cNvPr>
          <p:cNvSpPr txBox="1"/>
          <p:nvPr/>
        </p:nvSpPr>
        <p:spPr>
          <a:xfrm>
            <a:off x="828000" y="1080000"/>
            <a:ext cx="1038046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Analyze terminal ballistics effects of several SC warheads into armor systems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Modern armor consists of different materials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and often include complex systems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0721" name="Text Box 2">
            <a:extLst>
              <a:ext uri="{FF2B5EF4-FFF2-40B4-BE49-F238E27FC236}">
                <a16:creationId xmlns:a16="http://schemas.microsoft.com/office/drawing/2014/main" id="{46CD4D22-B603-DF6C-832F-73325CEC1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000" y="324000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Motivation for MAP-SC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27D1AB4A-F801-50C2-7E4E-DBD50E9D91EC}"/>
              </a:ext>
            </a:extLst>
          </p:cNvPr>
          <p:cNvGrpSpPr/>
          <p:nvPr/>
        </p:nvGrpSpPr>
        <p:grpSpPr>
          <a:xfrm>
            <a:off x="1437135" y="3807599"/>
            <a:ext cx="7542499" cy="2433516"/>
            <a:chOff x="1437135" y="3807599"/>
            <a:chExt cx="7542499" cy="2433516"/>
          </a:xfrm>
        </p:grpSpPr>
        <p:pic>
          <p:nvPicPr>
            <p:cNvPr id="11" name="Picture 4" descr="T-72">
              <a:extLst>
                <a:ext uri="{FF2B5EF4-FFF2-40B4-BE49-F238E27FC236}">
                  <a16:creationId xmlns:a16="http://schemas.microsoft.com/office/drawing/2014/main" id="{0AFDC7D2-3486-36AB-0EA2-2B7F2A32B9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92" r="5499" b="54965"/>
            <a:stretch>
              <a:fillRect/>
            </a:stretch>
          </p:blipFill>
          <p:spPr bwMode="auto">
            <a:xfrm>
              <a:off x="1437135" y="4632970"/>
              <a:ext cx="3342594" cy="975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CB836615-A27F-B078-46FE-A99B682250CE}"/>
                </a:ext>
              </a:extLst>
            </p:cNvPr>
            <p:cNvSpPr/>
            <p:nvPr/>
          </p:nvSpPr>
          <p:spPr>
            <a:xfrm>
              <a:off x="2996382" y="4632969"/>
              <a:ext cx="566442" cy="51789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0FE4E4F1-7A9D-880A-0438-EDC7E753F48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131238" y="3807599"/>
              <a:ext cx="2848396" cy="2433516"/>
              <a:chOff x="3900362" y="2363673"/>
              <a:chExt cx="4005557" cy="3422132"/>
            </a:xfrm>
          </p:grpSpPr>
          <p:pic>
            <p:nvPicPr>
              <p:cNvPr id="15" name="Picture 5" descr="C:\Users\HartmannT\Documents\temp\Panzerung.png">
                <a:extLst>
                  <a:ext uri="{FF2B5EF4-FFF2-40B4-BE49-F238E27FC236}">
                    <a16:creationId xmlns:a16="http://schemas.microsoft.com/office/drawing/2014/main" id="{D73DB2D1-F3D8-4283-E74E-323E713F63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45953"/>
              <a:stretch>
                <a:fillRect/>
              </a:stretch>
            </p:blipFill>
            <p:spPr bwMode="auto">
              <a:xfrm>
                <a:off x="3900362" y="2363673"/>
                <a:ext cx="3932728" cy="3311107"/>
              </a:xfrm>
              <a:prstGeom prst="rect">
                <a:avLst/>
              </a:prstGeom>
              <a:noFill/>
            </p:spPr>
          </p:pic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C251E0F8-B4C5-A57F-FBC7-C986E7F01222}"/>
                  </a:ext>
                </a:extLst>
              </p:cNvPr>
              <p:cNvSpPr/>
              <p:nvPr/>
            </p:nvSpPr>
            <p:spPr>
              <a:xfrm>
                <a:off x="3973860" y="2453769"/>
                <a:ext cx="3932059" cy="3332036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2C54EF72-F98F-B017-F57B-76567DC046A6}"/>
                </a:ext>
              </a:extLst>
            </p:cNvPr>
            <p:cNvCxnSpPr/>
            <p:nvPr/>
          </p:nvCxnSpPr>
          <p:spPr>
            <a:xfrm flipV="1">
              <a:off x="3562825" y="3871667"/>
              <a:ext cx="2620679" cy="761302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4F18AA81-4C0B-BAA8-2852-767AF4846999}"/>
                </a:ext>
              </a:extLst>
            </p:cNvPr>
            <p:cNvCxnSpPr/>
            <p:nvPr/>
          </p:nvCxnSpPr>
          <p:spPr>
            <a:xfrm>
              <a:off x="3562825" y="5136843"/>
              <a:ext cx="2620679" cy="1104272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348C02AF-C635-FE9F-50F9-908DED24F8C3}"/>
              </a:ext>
            </a:extLst>
          </p:cNvPr>
          <p:cNvGrpSpPr>
            <a:grpSpLocks noChangeAspect="1"/>
          </p:cNvGrpSpPr>
          <p:nvPr/>
        </p:nvGrpSpPr>
        <p:grpSpPr>
          <a:xfrm>
            <a:off x="2017000" y="2192593"/>
            <a:ext cx="6553519" cy="1446294"/>
            <a:chOff x="436969" y="3348009"/>
            <a:chExt cx="8213417" cy="1812617"/>
          </a:xfrm>
        </p:grpSpPr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694D0816-9ACF-98AE-AAD8-7B9C5CA95A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0620" t="24382" r="19026" b="26042"/>
            <a:stretch/>
          </p:blipFill>
          <p:spPr>
            <a:xfrm>
              <a:off x="436969" y="3348009"/>
              <a:ext cx="5518768" cy="1812617"/>
            </a:xfrm>
            <a:prstGeom prst="rect">
              <a:avLst/>
            </a:prstGeom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DBA6E80C-E813-A453-EC20-17639A02F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15753" r="84779" b="58272"/>
            <a:stretch/>
          </p:blipFill>
          <p:spPr>
            <a:xfrm>
              <a:off x="6271327" y="3998760"/>
              <a:ext cx="2379059" cy="1161866"/>
            </a:xfrm>
            <a:prstGeom prst="rect">
              <a:avLst/>
            </a:prstGeom>
          </p:spPr>
        </p:pic>
      </p:grpSp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59B9334C-824A-E3D7-24B3-3507A2386ED6}"/>
              </a:ext>
            </a:extLst>
          </p:cNvPr>
          <p:cNvSpPr txBox="1">
            <a:spLocks/>
          </p:cNvSpPr>
          <p:nvPr/>
        </p:nvSpPr>
        <p:spPr>
          <a:xfrm>
            <a:off x="11184567" y="366900"/>
            <a:ext cx="768085" cy="397804"/>
          </a:xfrm>
          <a:prstGeom prst="rect">
            <a:avLst/>
          </a:prstGeom>
          <a:noFill/>
        </p:spPr>
        <p:txBody>
          <a:bodyPr/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r"/>
            <a:fld id="{94E51C99-5D6C-4C10-A06B-666B402E15B2}" type="slidenum">
              <a:rPr lang="en-US" sz="2000" b="1" smtClean="0">
                <a:solidFill>
                  <a:srgbClr val="009999"/>
                </a:solidFill>
              </a:rPr>
              <a:pPr algn="r"/>
              <a:t>3</a:t>
            </a:fld>
            <a:endParaRPr lang="en-US" sz="2000" b="1" dirty="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65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feld 33"/>
          <p:cNvSpPr txBox="1"/>
          <p:nvPr/>
        </p:nvSpPr>
        <p:spPr>
          <a:xfrm>
            <a:off x="847693" y="1014294"/>
            <a:ext cx="98263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presented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shaped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charge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module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Modular Analysis Package (MAP) </a:t>
            </a:r>
            <a:r>
              <a:rPr lang="de-DE" sz="1800" dirty="0" err="1">
                <a:solidFill>
                  <a:schemeClr val="tx1"/>
                </a:solidFill>
              </a:rPr>
              <a:t>offers</a:t>
            </a:r>
            <a:r>
              <a:rPr lang="de-DE" sz="1800" dirty="0">
                <a:solidFill>
                  <a:schemeClr val="tx1"/>
                </a:solidFill>
              </a:rPr>
              <a:t> a </a:t>
            </a:r>
            <a:r>
              <a:rPr lang="de-DE" sz="1800" dirty="0" err="1">
                <a:solidFill>
                  <a:schemeClr val="tx1"/>
                </a:solidFill>
              </a:rPr>
              <a:t>broad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variety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features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a </a:t>
            </a:r>
            <a:r>
              <a:rPr lang="de-DE" sz="1800" dirty="0" err="1">
                <a:solidFill>
                  <a:schemeClr val="tx1"/>
                </a:solidFill>
              </a:rPr>
              <a:t>customized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weapon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effects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and</a:t>
            </a:r>
            <a:r>
              <a:rPr lang="de-DE" sz="1800" dirty="0">
                <a:solidFill>
                  <a:schemeClr val="tx1"/>
                </a:solidFill>
              </a:rPr>
              <a:t> / </a:t>
            </a:r>
            <a:r>
              <a:rPr lang="de-DE" sz="1800" dirty="0" err="1">
                <a:solidFill>
                  <a:schemeClr val="tx1"/>
                </a:solidFill>
              </a:rPr>
              <a:t>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lethality</a:t>
            </a:r>
            <a:r>
              <a:rPr lang="de-DE" sz="1800" dirty="0">
                <a:solidFill>
                  <a:schemeClr val="tx1"/>
                </a:solidFill>
              </a:rPr>
              <a:t> / </a:t>
            </a:r>
            <a:r>
              <a:rPr lang="de-DE" sz="1800" dirty="0" err="1">
                <a:solidFill>
                  <a:schemeClr val="tx1"/>
                </a:solidFill>
              </a:rPr>
              <a:t>vulnerability</a:t>
            </a:r>
            <a:r>
              <a:rPr lang="de-DE" sz="1800" dirty="0">
                <a:solidFill>
                  <a:schemeClr val="tx1"/>
                </a:solidFill>
              </a:rPr>
              <a:t> (L/V) </a:t>
            </a:r>
            <a:r>
              <a:rPr lang="de-DE" sz="1800" dirty="0" err="1">
                <a:solidFill>
                  <a:schemeClr val="tx1"/>
                </a:solidFill>
              </a:rPr>
              <a:t>code</a:t>
            </a:r>
            <a:r>
              <a:rPr lang="de-DE" sz="1800" dirty="0">
                <a:solidFill>
                  <a:schemeClr val="tx1"/>
                </a:solidFill>
              </a:rPr>
              <a:t>.</a:t>
            </a:r>
          </a:p>
          <a:p>
            <a:pPr algn="just"/>
            <a:endParaRPr lang="de-DE" sz="1800" dirty="0">
              <a:solidFill>
                <a:schemeClr val="tx1"/>
              </a:solidFill>
            </a:endParaRPr>
          </a:p>
          <a:p>
            <a:pPr algn="just"/>
            <a:r>
              <a:rPr lang="de-DE" sz="1800" dirty="0">
                <a:solidFill>
                  <a:schemeClr val="tx1"/>
                </a:solidFill>
              </a:rPr>
              <a:t>A </a:t>
            </a:r>
            <a:r>
              <a:rPr lang="de-DE" sz="1800" dirty="0" err="1">
                <a:solidFill>
                  <a:schemeClr val="tx1"/>
                </a:solidFill>
              </a:rPr>
              <a:t>basic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version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target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modeling</a:t>
            </a:r>
            <a:r>
              <a:rPr lang="de-DE" sz="1800" dirty="0">
                <a:solidFill>
                  <a:schemeClr val="tx1"/>
                </a:solidFill>
              </a:rPr>
              <a:t>, </a:t>
            </a:r>
            <a:r>
              <a:rPr lang="de-DE" sz="1800" dirty="0" err="1">
                <a:solidFill>
                  <a:schemeClr val="tx1"/>
                </a:solidFill>
              </a:rPr>
              <a:t>shaped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charge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definition</a:t>
            </a:r>
            <a:r>
              <a:rPr lang="de-DE" sz="1800" dirty="0">
                <a:solidFill>
                  <a:schemeClr val="tx1"/>
                </a:solidFill>
              </a:rPr>
              <a:t>, </a:t>
            </a:r>
            <a:r>
              <a:rPr lang="de-DE" sz="1800" dirty="0" err="1">
                <a:solidFill>
                  <a:schemeClr val="tx1"/>
                </a:solidFill>
              </a:rPr>
              <a:t>scenario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setup</a:t>
            </a:r>
            <a:r>
              <a:rPr lang="de-DE" sz="1800" dirty="0">
                <a:solidFill>
                  <a:schemeClr val="tx1"/>
                </a:solidFill>
              </a:rPr>
              <a:t>, </a:t>
            </a:r>
            <a:r>
              <a:rPr lang="de-DE" sz="1800" dirty="0" err="1">
                <a:solidFill>
                  <a:schemeClr val="tx1"/>
                </a:solidFill>
              </a:rPr>
              <a:t>analysis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output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readily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available</a:t>
            </a:r>
            <a:r>
              <a:rPr lang="de-DE" sz="1800" dirty="0">
                <a:solidFill>
                  <a:schemeClr val="tx1"/>
                </a:solidFill>
              </a:rPr>
              <a:t>, but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also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enhanced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adapted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specific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customer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requirements</a:t>
            </a:r>
            <a:r>
              <a:rPr lang="de-DE" sz="1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847693" y="3927547"/>
            <a:ext cx="913827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 err="1">
                <a:solidFill>
                  <a:schemeClr val="tx1"/>
                </a:solidFill>
              </a:rPr>
              <a:t>Thereby</a:t>
            </a:r>
            <a:r>
              <a:rPr lang="de-DE" sz="1800" dirty="0">
                <a:solidFill>
                  <a:schemeClr val="tx1"/>
                </a:solidFill>
              </a:rPr>
              <a:t>, MAP </a:t>
            </a:r>
            <a:r>
              <a:rPr lang="de-DE" sz="1800" dirty="0" err="1">
                <a:solidFill>
                  <a:schemeClr val="tx1"/>
                </a:solidFill>
              </a:rPr>
              <a:t>offers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several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advantages</a:t>
            </a:r>
            <a:r>
              <a:rPr lang="de-DE" sz="1800" dirty="0">
                <a:solidFill>
                  <a:schemeClr val="tx1"/>
                </a:solidFill>
              </a:rPr>
              <a:t>: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de-DE" sz="1800" dirty="0" err="1">
                <a:solidFill>
                  <a:schemeClr val="tx1"/>
                </a:solidFill>
              </a:rPr>
              <a:t>Calculation</a:t>
            </a:r>
            <a:r>
              <a:rPr lang="de-DE" sz="1800" dirty="0">
                <a:solidFill>
                  <a:schemeClr val="tx1"/>
                </a:solidFill>
              </a:rPr>
              <a:t> / </a:t>
            </a:r>
            <a:r>
              <a:rPr lang="de-DE" sz="1800" dirty="0" err="1">
                <a:solidFill>
                  <a:schemeClr val="tx1"/>
                </a:solidFill>
              </a:rPr>
              <a:t>analysis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algorithms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tested</a:t>
            </a:r>
            <a:r>
              <a:rPr lang="de-DE" sz="1800" dirty="0">
                <a:solidFill>
                  <a:schemeClr val="tx1"/>
                </a:solidFill>
              </a:rPr>
              <a:t> and </a:t>
            </a:r>
            <a:r>
              <a:rPr lang="de-DE" sz="1800" dirty="0" err="1">
                <a:solidFill>
                  <a:schemeClr val="tx1"/>
                </a:solidFill>
              </a:rPr>
              <a:t>validated</a:t>
            </a:r>
            <a:r>
              <a:rPr lang="de-DE" sz="18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de-DE" sz="1800" dirty="0">
                <a:solidFill>
                  <a:schemeClr val="tx1"/>
                </a:solidFill>
              </a:rPr>
              <a:t>Customer-</a:t>
            </a:r>
            <a:r>
              <a:rPr lang="de-DE" sz="1800" dirty="0" err="1">
                <a:solidFill>
                  <a:schemeClr val="tx1"/>
                </a:solidFill>
              </a:rPr>
              <a:t>specific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new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model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developments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can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easily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be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integrated</a:t>
            </a:r>
            <a:r>
              <a:rPr lang="de-DE" sz="180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de-DE" sz="1800" dirty="0">
                <a:solidFill>
                  <a:schemeClr val="tx1"/>
                </a:solidFill>
              </a:rPr>
              <a:t>Building </a:t>
            </a:r>
            <a:r>
              <a:rPr lang="de-DE" sz="1800" dirty="0" err="1">
                <a:solidFill>
                  <a:schemeClr val="tx1"/>
                </a:solidFill>
              </a:rPr>
              <a:t>up</a:t>
            </a:r>
            <a:r>
              <a:rPr lang="de-DE" sz="1800" dirty="0">
                <a:solidFill>
                  <a:schemeClr val="tx1"/>
                </a:solidFill>
              </a:rPr>
              <a:t> on </a:t>
            </a:r>
            <a:r>
              <a:rPr lang="de-DE" sz="1800" dirty="0" err="1">
                <a:solidFill>
                  <a:schemeClr val="tx1"/>
                </a:solidFill>
              </a:rPr>
              <a:t>existing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functional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modules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significantly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reduces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project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duration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customization</a:t>
            </a:r>
            <a:r>
              <a:rPr lang="de-DE" sz="180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de-DE" sz="1800" dirty="0">
                <a:solidFill>
                  <a:schemeClr val="tx1"/>
                </a:solidFill>
              </a:rPr>
              <a:t>The modular </a:t>
            </a:r>
            <a:r>
              <a:rPr lang="de-DE" sz="1800" dirty="0" err="1">
                <a:solidFill>
                  <a:schemeClr val="tx1"/>
                </a:solidFill>
              </a:rPr>
              <a:t>structure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provides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the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flexibility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include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functional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extensions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to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account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for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future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requirements</a:t>
            </a:r>
            <a:r>
              <a:rPr lang="de-DE" sz="1800" dirty="0">
                <a:solidFill>
                  <a:schemeClr val="tx1"/>
                </a:solidFill>
              </a:rPr>
              <a:t>.</a:t>
            </a:r>
          </a:p>
          <a:p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4BF4678A-92C5-4F09-A0E0-F284C5569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>
                <a:solidFill>
                  <a:srgbClr val="009999"/>
                </a:solidFill>
              </a:rPr>
              <a:t>Summary</a:t>
            </a:r>
          </a:p>
        </p:txBody>
      </p:sp>
      <p:pic>
        <p:nvPicPr>
          <p:cNvPr id="3" name="Grafik 2" descr="Ein Bild, das Militärfahrzeug, Waffe, Gefechtsfahrzeug, Selbstfahrlafette enthält.&#10;&#10;KI-generierte Inhalte können fehlerhaft sein.">
            <a:extLst>
              <a:ext uri="{FF2B5EF4-FFF2-40B4-BE49-F238E27FC236}">
                <a16:creationId xmlns:a16="http://schemas.microsoft.com/office/drawing/2014/main" id="{14C95BDC-76D7-0399-0022-2C9C08D674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371" y="2444312"/>
            <a:ext cx="4773325" cy="214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278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92314" y="2020889"/>
            <a:ext cx="7138987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</a:pPr>
            <a:r>
              <a:rPr lang="en-US" sz="6000" b="1" dirty="0">
                <a:solidFill>
                  <a:schemeClr val="hlink"/>
                </a:solidFill>
                <a:latin typeface="Comic Sans MS" pitchFamily="66" charset="0"/>
              </a:rPr>
              <a:t>Thank You for </a:t>
            </a:r>
          </a:p>
          <a:p>
            <a:pPr algn="ctr" eaLnBrk="1" hangingPunct="1">
              <a:spcBef>
                <a:spcPts val="1800"/>
              </a:spcBef>
            </a:pPr>
            <a:r>
              <a:rPr lang="en-US" sz="6000" b="1" dirty="0">
                <a:solidFill>
                  <a:schemeClr val="hlink"/>
                </a:solidFill>
                <a:latin typeface="Comic Sans MS" pitchFamily="66" charset="0"/>
              </a:rPr>
              <a:t>	Your Attention !		</a:t>
            </a:r>
          </a:p>
        </p:txBody>
      </p:sp>
    </p:spTree>
    <p:extLst>
      <p:ext uri="{BB962C8B-B14F-4D97-AF65-F5344CB8AC3E}">
        <p14:creationId xmlns:p14="http://schemas.microsoft.com/office/powerpoint/2010/main" val="289797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572B4-64FF-0C2F-04A8-59F140C69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2">
            <a:extLst>
              <a:ext uri="{FF2B5EF4-FFF2-40B4-BE49-F238E27FC236}">
                <a16:creationId xmlns:a16="http://schemas.microsoft.com/office/drawing/2014/main" id="{B5379570-3A54-8742-C6AE-134795265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8000" y="324000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Motivation for MAP-SC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5815913-A0B9-8711-B9F6-7316D59AA5FC}"/>
              </a:ext>
            </a:extLst>
          </p:cNvPr>
          <p:cNvSpPr txBox="1"/>
          <p:nvPr/>
        </p:nvSpPr>
        <p:spPr>
          <a:xfrm>
            <a:off x="828000" y="1080000"/>
            <a:ext cx="1038046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Analyze terminal ballistics effects of several SC warheads into armor systems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</a:rPr>
              <a:t>Combine available models for different aspects into one complete software program</a:t>
            </a:r>
          </a:p>
          <a:p>
            <a:pPr algn="l"/>
            <a:endParaRPr lang="en-US" sz="2000" dirty="0">
              <a:solidFill>
                <a:schemeClr val="tx1"/>
              </a:solidFill>
            </a:endParaRPr>
          </a:p>
          <a:p>
            <a:pPr marL="349250" indent="-349250">
              <a:buFont typeface="+mj-lt"/>
              <a:buAutoNum type="arabicPeriod"/>
            </a:pPr>
            <a:r>
              <a:rPr lang="en-US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Threat modeling of the shaped charges including the stochastic effects </a:t>
            </a:r>
            <a:br>
              <a:rPr lang="en-US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(e.g. jet stretching, jet breakup, particle drift and rotation),</a:t>
            </a:r>
          </a:p>
          <a:p>
            <a:pPr marL="349250" indent="-349250">
              <a:buFont typeface="+mj-lt"/>
              <a:buAutoNum type="arabicPeriod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9250" indent="-349250"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Terminal ballistics modeling of the SC jet with the main armor evaluating </a:t>
            </a:r>
            <a:b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the penetration depth and the crater geometry caused by the jet particles,</a:t>
            </a:r>
          </a:p>
          <a:p>
            <a:pPr marL="349250" indent="-349250">
              <a:buFont typeface="+mj-lt"/>
              <a:buAutoNum type="arabicPeriod"/>
            </a:pPr>
            <a:endParaRPr lang="en-US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9250" indent="-349250"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Terminal ballistics modeling with ERA plates including ERA initiation, </a:t>
            </a:r>
            <a:b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ERA plate acceleration and interaction of the ERA plates with the SC jet,</a:t>
            </a:r>
          </a:p>
          <a:p>
            <a:pPr marL="349250" indent="-349250">
              <a:buFont typeface="+mj-lt"/>
              <a:buAutoNum type="arabicPeriod"/>
            </a:pPr>
            <a:endParaRPr lang="en-US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9250" indent="-349250">
              <a:buFont typeface="+mj-lt"/>
              <a:buAutoNum type="arabicPeriod"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Behind armor debris modeling considering the exit of the jet particles and </a:t>
            </a:r>
            <a:b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the detaching of the armor material at the rear surface.</a:t>
            </a:r>
            <a:endParaRPr lang="en-US" sz="20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962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/>
          <p:nvPr/>
        </p:nvSpPr>
        <p:spPr>
          <a:xfrm>
            <a:off x="847693" y="1014295"/>
            <a:ext cx="9814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Target and threat model are set up independently and combined in a scenario that is </a:t>
            </a:r>
            <a:r>
              <a:rPr lang="en-US" sz="1800" dirty="0" err="1">
                <a:solidFill>
                  <a:schemeClr val="tx1"/>
                </a:solidFill>
              </a:rPr>
              <a:t>analysed</a:t>
            </a:r>
            <a:r>
              <a:rPr lang="en-US" sz="1800" dirty="0">
                <a:solidFill>
                  <a:schemeClr val="tx1"/>
                </a:solidFill>
              </a:rPr>
              <a:t> in a calculation module.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E7B4567A-8366-4246-AE5B-C23EFCD9F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General Approach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05C55D-0217-4B55-85AC-3AAAC6BA0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88" t="10033" r="20075" b="12136"/>
          <a:stretch/>
        </p:blipFill>
        <p:spPr>
          <a:xfrm>
            <a:off x="3365090" y="2042289"/>
            <a:ext cx="4287911" cy="2060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9BB47C3-E3E2-42AB-80DF-5BB817C763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75" t="20550" r="31888" b="18447"/>
          <a:stretch/>
        </p:blipFill>
        <p:spPr>
          <a:xfrm>
            <a:off x="8206048" y="2247903"/>
            <a:ext cx="2559098" cy="16491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51AEAB6-1F4E-42FC-97DD-74B037331FA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800" t="296" r="24013" b="7928"/>
          <a:stretch/>
        </p:blipFill>
        <p:spPr>
          <a:xfrm>
            <a:off x="354985" y="2117081"/>
            <a:ext cx="2457058" cy="16491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7E32496-3C07-4DC8-B907-D36CE2382E23}"/>
              </a:ext>
            </a:extLst>
          </p:cNvPr>
          <p:cNvSpPr txBox="1"/>
          <p:nvPr/>
        </p:nvSpPr>
        <p:spPr>
          <a:xfrm>
            <a:off x="9595027" y="2885048"/>
            <a:ext cx="8640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1"/>
                </a:solidFill>
              </a:rPr>
              <a:t>Target </a:t>
            </a:r>
            <a:r>
              <a:rPr lang="de-DE" sz="1200" dirty="0" err="1">
                <a:solidFill>
                  <a:schemeClr val="tx1"/>
                </a:solidFill>
              </a:rPr>
              <a:t>modeling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0638193-C13B-4F52-9473-284EFC4A5A6A}"/>
              </a:ext>
            </a:extLst>
          </p:cNvPr>
          <p:cNvSpPr txBox="1"/>
          <p:nvPr/>
        </p:nvSpPr>
        <p:spPr>
          <a:xfrm>
            <a:off x="1669507" y="2265466"/>
            <a:ext cx="86409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 err="1">
                <a:solidFill>
                  <a:schemeClr val="tx1"/>
                </a:solidFill>
              </a:rPr>
              <a:t>Effector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dirty="0" err="1">
                <a:solidFill>
                  <a:schemeClr val="tx1"/>
                </a:solidFill>
              </a:rPr>
              <a:t>modeling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83A4722-BA23-42B8-9959-74A35D421A38}"/>
              </a:ext>
            </a:extLst>
          </p:cNvPr>
          <p:cNvSpPr txBox="1"/>
          <p:nvPr/>
        </p:nvSpPr>
        <p:spPr>
          <a:xfrm>
            <a:off x="3537660" y="2117081"/>
            <a:ext cx="13591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tx1"/>
                </a:solidFill>
              </a:rPr>
              <a:t>Scenario </a:t>
            </a:r>
            <a:r>
              <a:rPr lang="de-DE" sz="1200" dirty="0" err="1">
                <a:solidFill>
                  <a:schemeClr val="tx1"/>
                </a:solidFill>
              </a:rPr>
              <a:t>setup</a:t>
            </a:r>
            <a:endParaRPr lang="de-DE" sz="1200" dirty="0">
              <a:solidFill>
                <a:schemeClr val="tx1"/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75A13CD8-E87F-44A5-AC52-ED6255BA4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9270" y="4533232"/>
            <a:ext cx="5506950" cy="17872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4C9B40FC-D2D1-4F6A-8C08-7958EBAF1E53}"/>
              </a:ext>
            </a:extLst>
          </p:cNvPr>
          <p:cNvSpPr/>
          <p:nvPr/>
        </p:nvSpPr>
        <p:spPr>
          <a:xfrm rot="10800000">
            <a:off x="7705581" y="2939765"/>
            <a:ext cx="412112" cy="265471"/>
          </a:xfrm>
          <a:prstGeom prst="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1B4DD4E4-2FCB-49DD-9E0D-B233D66F95BA}"/>
              </a:ext>
            </a:extLst>
          </p:cNvPr>
          <p:cNvSpPr/>
          <p:nvPr/>
        </p:nvSpPr>
        <p:spPr>
          <a:xfrm>
            <a:off x="2900398" y="2983146"/>
            <a:ext cx="412112" cy="265471"/>
          </a:xfrm>
          <a:prstGeom prst="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37A2CC98-80C0-4EF9-B83F-27CCF04C876B}"/>
              </a:ext>
            </a:extLst>
          </p:cNvPr>
          <p:cNvSpPr/>
          <p:nvPr/>
        </p:nvSpPr>
        <p:spPr>
          <a:xfrm rot="5400000">
            <a:off x="5565770" y="4196371"/>
            <a:ext cx="352231" cy="243203"/>
          </a:xfrm>
          <a:prstGeom prst="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997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/>
          <p:nvPr/>
        </p:nvSpPr>
        <p:spPr>
          <a:xfrm>
            <a:off x="847693" y="1014295"/>
            <a:ext cx="9814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Combination of (semi-)analytical models for individual shaped charge and terminal ballistics processes.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E7B4567A-8366-4246-AE5B-C23EFCD9F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General Approach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51A03D3F-E77B-446D-BF32-08F9054F6D90}"/>
              </a:ext>
            </a:extLst>
          </p:cNvPr>
          <p:cNvSpPr txBox="1"/>
          <p:nvPr/>
        </p:nvSpPr>
        <p:spPr>
          <a:xfrm>
            <a:off x="2522420" y="2227190"/>
            <a:ext cx="187609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9999"/>
                </a:solidFill>
              </a:rPr>
              <a:t>Jet characteristics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E3D108F7-0C3D-40BF-8248-8787FD891FF1}"/>
              </a:ext>
            </a:extLst>
          </p:cNvPr>
          <p:cNvSpPr txBox="1"/>
          <p:nvPr/>
        </p:nvSpPr>
        <p:spPr>
          <a:xfrm>
            <a:off x="725539" y="2832269"/>
            <a:ext cx="187609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9999"/>
                </a:solidFill>
              </a:rPr>
              <a:t>Jet stretching and breakup model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C15B5CE-949F-465C-B1EE-3CB3DB297706}"/>
              </a:ext>
            </a:extLst>
          </p:cNvPr>
          <p:cNvSpPr txBox="1"/>
          <p:nvPr/>
        </p:nvSpPr>
        <p:spPr>
          <a:xfrm>
            <a:off x="4398517" y="2724547"/>
            <a:ext cx="187609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9999"/>
                </a:solidFill>
              </a:rPr>
              <a:t>Jet / particle drift and particle rotation model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E68B8FD-05F2-4BB7-B741-FA5F40E260C0}"/>
              </a:ext>
            </a:extLst>
          </p:cNvPr>
          <p:cNvSpPr txBox="1"/>
          <p:nvPr/>
        </p:nvSpPr>
        <p:spPr>
          <a:xfrm>
            <a:off x="725539" y="3953445"/>
            <a:ext cx="187609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9999"/>
                </a:solidFill>
              </a:rPr>
              <a:t>Penetration model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F2EE29D-B675-4EA4-B18B-2A008583403B}"/>
              </a:ext>
            </a:extLst>
          </p:cNvPr>
          <p:cNvSpPr txBox="1"/>
          <p:nvPr/>
        </p:nvSpPr>
        <p:spPr>
          <a:xfrm>
            <a:off x="4398517" y="3953445"/>
            <a:ext cx="187609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9999"/>
                </a:solidFill>
              </a:rPr>
              <a:t>Crater model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1220275-BAD2-414B-B82E-DCC34F4D9C69}"/>
              </a:ext>
            </a:extLst>
          </p:cNvPr>
          <p:cNvSpPr txBox="1"/>
          <p:nvPr/>
        </p:nvSpPr>
        <p:spPr>
          <a:xfrm>
            <a:off x="2601636" y="4937432"/>
            <a:ext cx="187609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9999"/>
                </a:solidFill>
              </a:rPr>
              <a:t>Particle – crater wall interaction</a:t>
            </a:r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01FCFBDD-7DED-4649-96EF-4A1B3EF28E96}"/>
              </a:ext>
            </a:extLst>
          </p:cNvPr>
          <p:cNvCxnSpPr>
            <a:stCxn id="19" idx="2"/>
            <a:endCxn id="21" idx="0"/>
          </p:cNvCxnSpPr>
          <p:nvPr/>
        </p:nvCxnSpPr>
        <p:spPr>
          <a:xfrm>
            <a:off x="1663588" y="4261222"/>
            <a:ext cx="1876097" cy="676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EDC4E1CD-6B0D-4FA1-83FC-64C94C53F20E}"/>
              </a:ext>
            </a:extLst>
          </p:cNvPr>
          <p:cNvCxnSpPr>
            <a:stCxn id="20" idx="2"/>
            <a:endCxn id="21" idx="0"/>
          </p:cNvCxnSpPr>
          <p:nvPr/>
        </p:nvCxnSpPr>
        <p:spPr>
          <a:xfrm flipH="1">
            <a:off x="3539685" y="4261222"/>
            <a:ext cx="1796881" cy="6762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AFE27DD1-AD3D-4CE2-8429-B3423AEA9205}"/>
              </a:ext>
            </a:extLst>
          </p:cNvPr>
          <p:cNvCxnSpPr>
            <a:stCxn id="16" idx="2"/>
          </p:cNvCxnSpPr>
          <p:nvPr/>
        </p:nvCxnSpPr>
        <p:spPr>
          <a:xfrm flipH="1">
            <a:off x="3460468" y="2534967"/>
            <a:ext cx="1" cy="8940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9D4EA569-107B-4BE1-A930-9C3BB4349C51}"/>
              </a:ext>
            </a:extLst>
          </p:cNvPr>
          <p:cNvCxnSpPr>
            <a:endCxn id="19" idx="0"/>
          </p:cNvCxnSpPr>
          <p:nvPr/>
        </p:nvCxnSpPr>
        <p:spPr>
          <a:xfrm flipH="1">
            <a:off x="1663588" y="3429000"/>
            <a:ext cx="1796880" cy="5244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0AA0E16E-ED53-4774-B599-29BE75499845}"/>
              </a:ext>
            </a:extLst>
          </p:cNvPr>
          <p:cNvCxnSpPr>
            <a:endCxn id="20" idx="0"/>
          </p:cNvCxnSpPr>
          <p:nvPr/>
        </p:nvCxnSpPr>
        <p:spPr>
          <a:xfrm>
            <a:off x="3460468" y="3429000"/>
            <a:ext cx="1876098" cy="52444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1B67B897-22BF-4DF7-9379-17F5B099B560}"/>
              </a:ext>
            </a:extLst>
          </p:cNvPr>
          <p:cNvCxnSpPr>
            <a:stCxn id="17" idx="3"/>
          </p:cNvCxnSpPr>
          <p:nvPr/>
        </p:nvCxnSpPr>
        <p:spPr>
          <a:xfrm>
            <a:off x="2601636" y="3093879"/>
            <a:ext cx="85883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mit Pfeil 27">
            <a:extLst>
              <a:ext uri="{FF2B5EF4-FFF2-40B4-BE49-F238E27FC236}">
                <a16:creationId xmlns:a16="http://schemas.microsoft.com/office/drawing/2014/main" id="{2BBCD695-024C-445E-A12B-421D9CD7D0DC}"/>
              </a:ext>
            </a:extLst>
          </p:cNvPr>
          <p:cNvCxnSpPr>
            <a:stCxn id="18" idx="1"/>
          </p:cNvCxnSpPr>
          <p:nvPr/>
        </p:nvCxnSpPr>
        <p:spPr>
          <a:xfrm flipH="1">
            <a:off x="3472154" y="3093879"/>
            <a:ext cx="9263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Grafik 28">
            <a:extLst>
              <a:ext uri="{FF2B5EF4-FFF2-40B4-BE49-F238E27FC236}">
                <a16:creationId xmlns:a16="http://schemas.microsoft.com/office/drawing/2014/main" id="{6AA95A1E-58D5-43CD-A3E9-F3AB2161FE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75"/>
          <a:stretch/>
        </p:blipFill>
        <p:spPr>
          <a:xfrm>
            <a:off x="6353830" y="4440025"/>
            <a:ext cx="4633481" cy="145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22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/>
          <p:nvPr/>
        </p:nvSpPr>
        <p:spPr>
          <a:xfrm>
            <a:off x="847693" y="1014295"/>
            <a:ext cx="8465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In the MAP-SC basic version, target structures are modeled as an array of plates or blocks.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EEE196CE-21DD-486E-AA0E-F22BBFFB1C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33" t="15278" r="6278" b="43482"/>
          <a:stretch/>
        </p:blipFill>
        <p:spPr>
          <a:xfrm>
            <a:off x="2822945" y="2433101"/>
            <a:ext cx="5705880" cy="2361921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47F8BD0F-4BBC-47F2-82CC-A2AC243B0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009999"/>
                </a:solidFill>
              </a:rPr>
              <a:t>Target Model</a:t>
            </a:r>
          </a:p>
        </p:txBody>
      </p:sp>
    </p:spTree>
    <p:extLst>
      <p:ext uri="{BB962C8B-B14F-4D97-AF65-F5344CB8AC3E}">
        <p14:creationId xmlns:p14="http://schemas.microsoft.com/office/powerpoint/2010/main" val="3524536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/>
          <p:nvPr/>
        </p:nvSpPr>
        <p:spPr>
          <a:xfrm>
            <a:off x="847693" y="1014295"/>
            <a:ext cx="3465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Different </a:t>
            </a:r>
            <a:r>
              <a:rPr lang="de-DE" sz="1800" dirty="0" err="1">
                <a:solidFill>
                  <a:schemeClr val="tx1"/>
                </a:solidFill>
              </a:rPr>
              <a:t>types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of</a:t>
            </a:r>
            <a:r>
              <a:rPr lang="de-DE" sz="1800" dirty="0">
                <a:solidFill>
                  <a:schemeClr val="tx1"/>
                </a:solidFill>
              </a:rPr>
              <a:t> SC</a:t>
            </a:r>
          </a:p>
          <a:p>
            <a:r>
              <a:rPr lang="de-DE" sz="1800" dirty="0" err="1">
                <a:solidFill>
                  <a:schemeClr val="tx1"/>
                </a:solidFill>
              </a:rPr>
              <a:t>modeling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are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available</a:t>
            </a:r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9217" name="Rechteck 9216"/>
          <p:cNvSpPr/>
          <p:nvPr/>
        </p:nvSpPr>
        <p:spPr>
          <a:xfrm>
            <a:off x="7501692" y="3068790"/>
            <a:ext cx="2884209" cy="642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23"/>
          <p:cNvSpPr/>
          <p:nvPr/>
        </p:nvSpPr>
        <p:spPr>
          <a:xfrm>
            <a:off x="5567073" y="2745299"/>
            <a:ext cx="1863593" cy="93106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err="1">
                <a:solidFill>
                  <a:srgbClr val="009999"/>
                </a:solidFill>
              </a:rPr>
              <a:t>Threat</a:t>
            </a:r>
            <a:r>
              <a:rPr lang="de-DE" sz="1400" b="1" dirty="0">
                <a:solidFill>
                  <a:srgbClr val="009999"/>
                </a:solidFill>
              </a:rPr>
              <a:t> Model</a:t>
            </a:r>
          </a:p>
        </p:txBody>
      </p:sp>
      <p:cxnSp>
        <p:nvCxnSpPr>
          <p:cNvPr id="36" name="Gerade Verbindung mit Pfeil 35"/>
          <p:cNvCxnSpPr/>
          <p:nvPr/>
        </p:nvCxnSpPr>
        <p:spPr>
          <a:xfrm flipV="1">
            <a:off x="6498870" y="3779445"/>
            <a:ext cx="11018" cy="400218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/>
          <p:nvPr/>
        </p:nvCxnSpPr>
        <p:spPr>
          <a:xfrm>
            <a:off x="4865355" y="3178897"/>
            <a:ext cx="620197" cy="1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 Verbindung mit Pfeil 37"/>
          <p:cNvCxnSpPr/>
          <p:nvPr/>
        </p:nvCxnSpPr>
        <p:spPr>
          <a:xfrm flipH="1">
            <a:off x="7501692" y="3178896"/>
            <a:ext cx="662566" cy="2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369" y="2430186"/>
            <a:ext cx="2061461" cy="1714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 descr="H:\transfer\mc_209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0" r="20968"/>
          <a:stretch/>
        </p:blipFill>
        <p:spPr bwMode="auto">
          <a:xfrm>
            <a:off x="5810423" y="980364"/>
            <a:ext cx="1438276" cy="827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feld 30"/>
          <p:cNvSpPr txBox="1"/>
          <p:nvPr/>
        </p:nvSpPr>
        <p:spPr>
          <a:xfrm>
            <a:off x="5604272" y="1801202"/>
            <a:ext cx="1789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chemeClr val="tx1"/>
                </a:solidFill>
              </a:rPr>
              <a:t>uncertainties</a:t>
            </a:r>
          </a:p>
        </p:txBody>
      </p:sp>
      <p:cxnSp>
        <p:nvCxnSpPr>
          <p:cNvPr id="32" name="Gewinkelte Verbindung 20"/>
          <p:cNvCxnSpPr/>
          <p:nvPr/>
        </p:nvCxnSpPr>
        <p:spPr>
          <a:xfrm>
            <a:off x="6510220" y="2108978"/>
            <a:ext cx="0" cy="558004"/>
          </a:xfrm>
          <a:prstGeom prst="straightConnector1">
            <a:avLst/>
          </a:prstGeom>
          <a:ln w="28575">
            <a:solidFill>
              <a:srgbClr val="009999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9717" y="4197262"/>
            <a:ext cx="1495238" cy="495238"/>
          </a:xfrm>
          <a:prstGeom prst="rect">
            <a:avLst/>
          </a:prstGeom>
        </p:spPr>
      </p:pic>
      <p:sp>
        <p:nvSpPr>
          <p:cNvPr id="33" name="Textfeld 32"/>
          <p:cNvSpPr txBox="1"/>
          <p:nvPr/>
        </p:nvSpPr>
        <p:spPr>
          <a:xfrm>
            <a:off x="2661505" y="4806177"/>
            <a:ext cx="1789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from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analytical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function</a:t>
            </a:r>
            <a:endParaRPr lang="de-DE" sz="1400" dirty="0">
              <a:solidFill>
                <a:schemeClr val="tx1"/>
              </a:solidFill>
            </a:endParaRPr>
          </a:p>
        </p:txBody>
      </p:sp>
      <p:grpSp>
        <p:nvGrpSpPr>
          <p:cNvPr id="39" name="Gruppieren 38"/>
          <p:cNvGrpSpPr>
            <a:grpSpLocks noChangeAspect="1"/>
          </p:cNvGrpSpPr>
          <p:nvPr/>
        </p:nvGrpSpPr>
        <p:grpSpPr>
          <a:xfrm>
            <a:off x="5624256" y="4348420"/>
            <a:ext cx="1784976" cy="1561756"/>
            <a:chOff x="4500563" y="3098110"/>
            <a:chExt cx="3695700" cy="3233534"/>
          </a:xfrm>
        </p:grpSpPr>
        <p:pic>
          <p:nvPicPr>
            <p:cNvPr id="41" name="Picture 59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554" b="41942"/>
            <a:stretch/>
          </p:blipFill>
          <p:spPr bwMode="auto">
            <a:xfrm>
              <a:off x="4500563" y="3098110"/>
              <a:ext cx="3695700" cy="1151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71" r="14634"/>
            <a:stretch/>
          </p:blipFill>
          <p:spPr bwMode="auto">
            <a:xfrm>
              <a:off x="4856398" y="4249271"/>
              <a:ext cx="3106973" cy="2082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4" name="Textfeld 43"/>
          <p:cNvSpPr txBox="1"/>
          <p:nvPr/>
        </p:nvSpPr>
        <p:spPr>
          <a:xfrm>
            <a:off x="5591916" y="5865226"/>
            <a:ext cx="1789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solidFill>
                  <a:schemeClr val="tx1"/>
                </a:solidFill>
              </a:rPr>
              <a:t>from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experiments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e-DE" sz="1400" dirty="0">
                <a:solidFill>
                  <a:schemeClr val="tx1"/>
                </a:solidFill>
              </a:rPr>
              <a:t>(optional)</a:t>
            </a:r>
          </a:p>
        </p:txBody>
      </p:sp>
      <p:pic>
        <p:nvPicPr>
          <p:cNvPr id="45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76" t="2842" r="43691"/>
          <a:stretch/>
        </p:blipFill>
        <p:spPr bwMode="auto">
          <a:xfrm rot="5400000">
            <a:off x="9009491" y="1792988"/>
            <a:ext cx="602925" cy="1948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9060" y="3161618"/>
            <a:ext cx="1863785" cy="999768"/>
          </a:xfrm>
          <a:prstGeom prst="rect">
            <a:avLst/>
          </a:prstGeom>
        </p:spPr>
      </p:pic>
      <p:sp>
        <p:nvSpPr>
          <p:cNvPr id="47" name="Textfeld 46"/>
          <p:cNvSpPr txBox="1"/>
          <p:nvPr/>
        </p:nvSpPr>
        <p:spPr>
          <a:xfrm>
            <a:off x="8416355" y="4229579"/>
            <a:ext cx="17891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solidFill>
                  <a:schemeClr val="tx1"/>
                </a:solidFill>
              </a:rPr>
              <a:t>from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hydrocode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r>
              <a:rPr lang="de-DE" sz="1400" dirty="0">
                <a:solidFill>
                  <a:schemeClr val="tx1"/>
                </a:solidFill>
              </a:rPr>
              <a:t>(SPEED interface </a:t>
            </a:r>
            <a:r>
              <a:rPr lang="de-DE" sz="1400" dirty="0" err="1">
                <a:solidFill>
                  <a:schemeClr val="tx1"/>
                </a:solidFill>
              </a:rPr>
              <a:t>with</a:t>
            </a:r>
            <a:r>
              <a:rPr lang="de-DE" sz="1400" dirty="0">
                <a:solidFill>
                  <a:schemeClr val="tx1"/>
                </a:solidFill>
              </a:rPr>
              <a:t> multi-jet </a:t>
            </a:r>
            <a:r>
              <a:rPr lang="de-DE" sz="1400" dirty="0" err="1">
                <a:solidFill>
                  <a:schemeClr val="tx1"/>
                </a:solidFill>
              </a:rPr>
              <a:t>capability</a:t>
            </a:r>
            <a:r>
              <a:rPr lang="de-DE" sz="14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9" name="Text Box 2">
            <a:extLst>
              <a:ext uri="{FF2B5EF4-FFF2-40B4-BE49-F238E27FC236}">
                <a16:creationId xmlns:a16="http://schemas.microsoft.com/office/drawing/2014/main" id="{82664AED-091A-4301-8340-99E46B838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 err="1">
                <a:solidFill>
                  <a:srgbClr val="009999"/>
                </a:solidFill>
              </a:rPr>
              <a:t>Shaped</a:t>
            </a:r>
            <a:r>
              <a:rPr lang="de-DE" sz="2800" b="1" dirty="0">
                <a:solidFill>
                  <a:srgbClr val="009999"/>
                </a:solidFill>
              </a:rPr>
              <a:t> Charge Model</a:t>
            </a:r>
          </a:p>
        </p:txBody>
      </p:sp>
    </p:spTree>
    <p:extLst>
      <p:ext uri="{BB962C8B-B14F-4D97-AF65-F5344CB8AC3E}">
        <p14:creationId xmlns:p14="http://schemas.microsoft.com/office/powerpoint/2010/main" val="196101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4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feld 47"/>
          <p:cNvSpPr txBox="1"/>
          <p:nvPr/>
        </p:nvSpPr>
        <p:spPr>
          <a:xfrm>
            <a:off x="1534383" y="2385663"/>
            <a:ext cx="22520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tx1"/>
                </a:solidFill>
              </a:rPr>
              <a:t>Parameters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 err="1">
                <a:solidFill>
                  <a:schemeClr val="tx1"/>
                </a:solidFill>
              </a:rPr>
              <a:t>threat</a:t>
            </a:r>
            <a:r>
              <a:rPr lang="de-DE" sz="1400" dirty="0">
                <a:solidFill>
                  <a:schemeClr val="tx1"/>
                </a:solidFill>
              </a:rPr>
              <a:t> / </a:t>
            </a:r>
            <a:r>
              <a:rPr lang="de-DE" sz="1400" dirty="0" err="1">
                <a:solidFill>
                  <a:schemeClr val="tx1"/>
                </a:solidFill>
              </a:rPr>
              <a:t>target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position</a:t>
            </a:r>
            <a:endParaRPr lang="de-DE" sz="14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 err="1">
                <a:solidFill>
                  <a:schemeClr val="tx1"/>
                </a:solidFill>
              </a:rPr>
              <a:t>threat</a:t>
            </a:r>
            <a:r>
              <a:rPr lang="de-DE" sz="1400" dirty="0">
                <a:solidFill>
                  <a:schemeClr val="tx1"/>
                </a:solidFill>
              </a:rPr>
              <a:t> / </a:t>
            </a:r>
            <a:r>
              <a:rPr lang="de-DE" sz="1400" dirty="0" err="1">
                <a:solidFill>
                  <a:schemeClr val="tx1"/>
                </a:solidFill>
              </a:rPr>
              <a:t>target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velocity</a:t>
            </a:r>
            <a:endParaRPr lang="de-DE" sz="14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>
                <a:solidFill>
                  <a:schemeClr val="tx1"/>
                </a:solidFill>
              </a:rPr>
              <a:t>pitch, </a:t>
            </a:r>
            <a:r>
              <a:rPr lang="de-DE" sz="1400" dirty="0" err="1">
                <a:solidFill>
                  <a:schemeClr val="tx1"/>
                </a:solidFill>
              </a:rPr>
              <a:t>yaw</a:t>
            </a:r>
            <a:r>
              <a:rPr lang="de-DE" sz="1400" dirty="0">
                <a:solidFill>
                  <a:schemeClr val="tx1"/>
                </a:solidFill>
              </a:rPr>
              <a:t>, roll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 err="1">
                <a:solidFill>
                  <a:schemeClr val="tx1"/>
                </a:solidFill>
              </a:rPr>
              <a:t>analysis</a:t>
            </a:r>
            <a:r>
              <a:rPr lang="de-DE" sz="1400" dirty="0">
                <a:solidFill>
                  <a:schemeClr val="tx1"/>
                </a:solidFill>
              </a:rPr>
              <a:t> </a:t>
            </a:r>
            <a:r>
              <a:rPr lang="de-DE" sz="1400" dirty="0" err="1">
                <a:solidFill>
                  <a:schemeClr val="tx1"/>
                </a:solidFill>
              </a:rPr>
              <a:t>settings</a:t>
            </a:r>
            <a:endParaRPr lang="de-DE" sz="1400" dirty="0">
              <a:solidFill>
                <a:schemeClr val="tx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de-DE" sz="14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3" name="Ellipse 12"/>
          <p:cNvSpPr/>
          <p:nvPr/>
        </p:nvSpPr>
        <p:spPr>
          <a:xfrm>
            <a:off x="4902948" y="2928956"/>
            <a:ext cx="1863593" cy="931069"/>
          </a:xfrm>
          <a:prstGeom prst="ellipse">
            <a:avLst/>
          </a:prstGeom>
          <a:solidFill>
            <a:schemeClr val="bg1">
              <a:alpha val="75000"/>
            </a:schemeClr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>
                <a:solidFill>
                  <a:srgbClr val="009999"/>
                </a:solidFill>
              </a:rPr>
              <a:t>Scenario</a:t>
            </a:r>
          </a:p>
        </p:txBody>
      </p:sp>
      <p:cxnSp>
        <p:nvCxnSpPr>
          <p:cNvPr id="27" name="Gerade Verbindung mit Pfeil 26"/>
          <p:cNvCxnSpPr/>
          <p:nvPr/>
        </p:nvCxnSpPr>
        <p:spPr>
          <a:xfrm>
            <a:off x="3848747" y="3084703"/>
            <a:ext cx="972679" cy="309787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5811823" y="2405958"/>
            <a:ext cx="173" cy="431029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mit Pfeil 30"/>
          <p:cNvCxnSpPr/>
          <p:nvPr/>
        </p:nvCxnSpPr>
        <p:spPr>
          <a:xfrm flipH="1">
            <a:off x="6848064" y="3084702"/>
            <a:ext cx="929503" cy="327540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>
            <a:cxnSpLocks/>
          </p:cNvCxnSpPr>
          <p:nvPr/>
        </p:nvCxnSpPr>
        <p:spPr>
          <a:xfrm>
            <a:off x="5856962" y="3906178"/>
            <a:ext cx="0" cy="416400"/>
          </a:xfrm>
          <a:prstGeom prst="straightConnector1">
            <a:avLst/>
          </a:prstGeom>
          <a:ln w="28575">
            <a:solidFill>
              <a:srgbClr val="009999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/>
          <p:cNvSpPr txBox="1"/>
          <p:nvPr/>
        </p:nvSpPr>
        <p:spPr>
          <a:xfrm>
            <a:off x="847692" y="1014294"/>
            <a:ext cx="8277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 dirty="0">
                <a:solidFill>
                  <a:schemeClr val="tx1"/>
                </a:solidFill>
              </a:rPr>
              <a:t>The </a:t>
            </a:r>
            <a:r>
              <a:rPr lang="de-DE" sz="1800" dirty="0" err="1">
                <a:solidFill>
                  <a:schemeClr val="tx1"/>
                </a:solidFill>
              </a:rPr>
              <a:t>encounter</a:t>
            </a:r>
            <a:r>
              <a:rPr lang="de-DE" sz="1800" dirty="0">
                <a:solidFill>
                  <a:schemeClr val="tx1"/>
                </a:solidFill>
              </a:rPr>
              <a:t> / </a:t>
            </a:r>
            <a:r>
              <a:rPr lang="de-DE" sz="1800" dirty="0" err="1">
                <a:solidFill>
                  <a:schemeClr val="tx1"/>
                </a:solidFill>
              </a:rPr>
              <a:t>endgame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situation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is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defined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separately</a:t>
            </a:r>
            <a:r>
              <a:rPr lang="de-DE" sz="1800" dirty="0">
                <a:solidFill>
                  <a:schemeClr val="tx1"/>
                </a:solidFill>
              </a:rPr>
              <a:t> in a </a:t>
            </a:r>
            <a:r>
              <a:rPr lang="de-DE" sz="1800" dirty="0" err="1">
                <a:solidFill>
                  <a:schemeClr val="tx1"/>
                </a:solidFill>
              </a:rPr>
              <a:t>scenario</a:t>
            </a:r>
            <a:r>
              <a:rPr lang="de-DE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D220A04C-F1F4-44A7-9B97-781C2F3D3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302" t="38741" b="44410"/>
          <a:stretch/>
        </p:blipFill>
        <p:spPr>
          <a:xfrm flipH="1">
            <a:off x="4765184" y="2055036"/>
            <a:ext cx="2343310" cy="246471"/>
          </a:xfrm>
          <a:prstGeom prst="rect">
            <a:avLst/>
          </a:prstGeom>
        </p:spPr>
      </p:pic>
      <p:sp>
        <p:nvSpPr>
          <p:cNvPr id="24" name="Text Box 2">
            <a:extLst>
              <a:ext uri="{FF2B5EF4-FFF2-40B4-BE49-F238E27FC236}">
                <a16:creationId xmlns:a16="http://schemas.microsoft.com/office/drawing/2014/main" id="{C396F4F2-AD29-4834-971D-5475CEAD2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693" y="333375"/>
            <a:ext cx="7200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2800" b="1" dirty="0">
                <a:solidFill>
                  <a:srgbClr val="009999"/>
                </a:solidFill>
              </a:rPr>
              <a:t>Scenario</a:t>
            </a:r>
          </a:p>
        </p:txBody>
      </p:sp>
      <p:pic>
        <p:nvPicPr>
          <p:cNvPr id="3" name="Grafik 2" descr="Ein Bild, das Militärfahrzeug, Waffe, Gefechtsfahrzeug, Selbstfahrlafette enthält.&#10;&#10;KI-generierte Inhalte können fehlerhaft sein.">
            <a:extLst>
              <a:ext uri="{FF2B5EF4-FFF2-40B4-BE49-F238E27FC236}">
                <a16:creationId xmlns:a16="http://schemas.microsoft.com/office/drawing/2014/main" id="{C6E60691-1284-01DE-46E9-74FDBBF4AF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6" t="3327" r="3043" b="-1"/>
          <a:stretch/>
        </p:blipFill>
        <p:spPr>
          <a:xfrm>
            <a:off x="7837393" y="2055036"/>
            <a:ext cx="2549535" cy="1504167"/>
          </a:xfrm>
          <a:prstGeom prst="rect">
            <a:avLst/>
          </a:prstGeom>
        </p:spPr>
      </p:pic>
      <p:pic>
        <p:nvPicPr>
          <p:cNvPr id="6" name="Grafik 5" descr="Ein Bild, das Militärfahrzeug, Waffe, Gefechtsfahrzeug, Selbstfahrlafette enthält.&#10;&#10;KI-generierte Inhalte können fehlerhaft sein.">
            <a:extLst>
              <a:ext uri="{FF2B5EF4-FFF2-40B4-BE49-F238E27FC236}">
                <a16:creationId xmlns:a16="http://schemas.microsoft.com/office/drawing/2014/main" id="{AB9D4E99-EE5C-6E15-1BE1-3536C4EDB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967" y="4368731"/>
            <a:ext cx="4119051" cy="1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66120"/>
      </p:ext>
    </p:extLst>
  </p:cSld>
  <p:clrMapOvr>
    <a:masterClrMapping/>
  </p:clrMapOvr>
</p:sld>
</file>

<file path=ppt/theme/theme1.xml><?xml version="1.0" encoding="utf-8"?>
<a:theme xmlns:a="http://schemas.openxmlformats.org/drawingml/2006/main" name="1_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1163</Words>
  <Application>Microsoft Office PowerPoint</Application>
  <PresentationFormat>Breitbild</PresentationFormat>
  <Paragraphs>208</Paragraphs>
  <Slides>31</Slides>
  <Notes>4</Notes>
  <HiddenSlides>0</HiddenSlides>
  <MMClips>3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7" baseType="lpstr">
      <vt:lpstr>Arial</vt:lpstr>
      <vt:lpstr>Comic Sans MS</vt:lpstr>
      <vt:lpstr>Times New Roman</vt:lpstr>
      <vt:lpstr>Wingdings</vt:lpstr>
      <vt:lpstr>1_Standarddesign</vt:lpstr>
      <vt:lpstr>Objekt-Manager-Shellobjekt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NUMERICS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MAP-SC Product Information</dc:title>
  <dc:creator>er</dc:creator>
  <cp:lastModifiedBy>Stefan Greulich</cp:lastModifiedBy>
  <cp:revision>475</cp:revision>
  <dcterms:created xsi:type="dcterms:W3CDTF">2004-02-17T07:24:58Z</dcterms:created>
  <dcterms:modified xsi:type="dcterms:W3CDTF">2025-12-05T11:54:07Z</dcterms:modified>
</cp:coreProperties>
</file>